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84" r:id="rId1"/>
  </p:sldMasterIdLst>
  <p:notesMasterIdLst>
    <p:notesMasterId r:id="rId43"/>
  </p:notesMasterIdLst>
  <p:handoutMasterIdLst>
    <p:handoutMasterId r:id="rId44"/>
  </p:handoutMasterIdLst>
  <p:sldIdLst>
    <p:sldId id="256" r:id="rId2"/>
    <p:sldId id="259" r:id="rId3"/>
    <p:sldId id="257" r:id="rId4"/>
    <p:sldId id="260" r:id="rId5"/>
    <p:sldId id="262" r:id="rId6"/>
    <p:sldId id="267" r:id="rId7"/>
    <p:sldId id="263" r:id="rId8"/>
    <p:sldId id="264" r:id="rId9"/>
    <p:sldId id="265" r:id="rId10"/>
    <p:sldId id="266" r:id="rId11"/>
    <p:sldId id="268" r:id="rId12"/>
    <p:sldId id="269" r:id="rId13"/>
    <p:sldId id="273" r:id="rId14"/>
    <p:sldId id="274" r:id="rId15"/>
    <p:sldId id="275" r:id="rId16"/>
    <p:sldId id="280" r:id="rId17"/>
    <p:sldId id="276" r:id="rId18"/>
    <p:sldId id="277" r:id="rId19"/>
    <p:sldId id="278" r:id="rId20"/>
    <p:sldId id="279"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8" r:id="rId38"/>
    <p:sldId id="297" r:id="rId39"/>
    <p:sldId id="299" r:id="rId40"/>
    <p:sldId id="300" r:id="rId41"/>
    <p:sldId id="272"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E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57"/>
    <p:restoredTop sz="94643"/>
  </p:normalViewPr>
  <p:slideViewPr>
    <p:cSldViewPr snapToGrid="0" snapToObjects="1">
      <p:cViewPr>
        <p:scale>
          <a:sx n="108" d="100"/>
          <a:sy n="108" d="100"/>
        </p:scale>
        <p:origin x="99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C5239B-FCFC-A240-9991-1EAC6DEFD502}" type="datetimeFigureOut">
              <a:t>11/6/18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1B8272-3EC9-0E47-B171-C06DCF1AB35B}" type="slidenum">
              <a:t>‹#›</a:t>
            </a:fld>
            <a:endParaRPr lang="en-US"/>
          </a:p>
        </p:txBody>
      </p:sp>
    </p:spTree>
    <p:extLst>
      <p:ext uri="{BB962C8B-B14F-4D97-AF65-F5344CB8AC3E}">
        <p14:creationId xmlns:p14="http://schemas.microsoft.com/office/powerpoint/2010/main" val="1916542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3A5374-FD00-D24B-9B46-00D9608E6D27}" type="datetimeFigureOut">
              <a:t>11/6/18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8ED943-C1B5-CF42-BC44-76FDC4E8AB32}" type="slidenum">
              <a:t>‹#›</a:t>
            </a:fld>
            <a:endParaRPr lang="en-US"/>
          </a:p>
        </p:txBody>
      </p:sp>
    </p:spTree>
    <p:extLst>
      <p:ext uri="{BB962C8B-B14F-4D97-AF65-F5344CB8AC3E}">
        <p14:creationId xmlns:p14="http://schemas.microsoft.com/office/powerpoint/2010/main" val="854053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_ftnref1"/></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2</a:t>
            </a:fld>
            <a:endParaRPr lang="en-US"/>
          </a:p>
        </p:txBody>
      </p:sp>
    </p:spTree>
    <p:extLst>
      <p:ext uri="{BB962C8B-B14F-4D97-AF65-F5344CB8AC3E}">
        <p14:creationId xmlns:p14="http://schemas.microsoft.com/office/powerpoint/2010/main" val="2032343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15</a:t>
            </a:fld>
            <a:endParaRPr lang="en-US"/>
          </a:p>
        </p:txBody>
      </p:sp>
    </p:spTree>
    <p:extLst>
      <p:ext uri="{BB962C8B-B14F-4D97-AF65-F5344CB8AC3E}">
        <p14:creationId xmlns:p14="http://schemas.microsoft.com/office/powerpoint/2010/main" val="24287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16</a:t>
            </a:fld>
            <a:endParaRPr lang="en-US"/>
          </a:p>
        </p:txBody>
      </p:sp>
    </p:spTree>
    <p:extLst>
      <p:ext uri="{BB962C8B-B14F-4D97-AF65-F5344CB8AC3E}">
        <p14:creationId xmlns:p14="http://schemas.microsoft.com/office/powerpoint/2010/main" val="89342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17</a:t>
            </a:fld>
            <a:endParaRPr lang="en-US"/>
          </a:p>
        </p:txBody>
      </p:sp>
    </p:spTree>
    <p:extLst>
      <p:ext uri="{BB962C8B-B14F-4D97-AF65-F5344CB8AC3E}">
        <p14:creationId xmlns:p14="http://schemas.microsoft.com/office/powerpoint/2010/main" val="581462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18</a:t>
            </a:fld>
            <a:endParaRPr lang="en-US"/>
          </a:p>
        </p:txBody>
      </p:sp>
    </p:spTree>
    <p:extLst>
      <p:ext uri="{BB962C8B-B14F-4D97-AF65-F5344CB8AC3E}">
        <p14:creationId xmlns:p14="http://schemas.microsoft.com/office/powerpoint/2010/main" val="1100182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19</a:t>
            </a:fld>
            <a:endParaRPr lang="en-US"/>
          </a:p>
        </p:txBody>
      </p:sp>
    </p:spTree>
    <p:extLst>
      <p:ext uri="{BB962C8B-B14F-4D97-AF65-F5344CB8AC3E}">
        <p14:creationId xmlns:p14="http://schemas.microsoft.com/office/powerpoint/2010/main" val="1806723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ReLY</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Giúp </a:t>
            </a:r>
            <a:r>
              <a:rPr lang="en-US"/>
              <a:t>CNN</a:t>
            </a:r>
            <a:r>
              <a:rPr lang="en-US" sz="1200" b="0" i="0" kern="1200">
                <a:solidFill>
                  <a:schemeClr val="tx1"/>
                </a:solidFill>
                <a:effectLst/>
                <a:latin typeface="+mn-lt"/>
                <a:ea typeface="+mn-ea"/>
                <a:cs typeface="+mn-cs"/>
              </a:rPr>
              <a:t> giữ vững sự tin cậy toán học bằng cách giữ các giá trị đã được học khỏi bị mắc kẹt gần 0 hoặc bị thổi bay về vô tận.</a:t>
            </a:r>
            <a:endParaRPr lang="en-US"/>
          </a:p>
        </p:txBody>
      </p:sp>
      <p:sp>
        <p:nvSpPr>
          <p:cNvPr id="4" name="Slide Number Placeholder 3"/>
          <p:cNvSpPr>
            <a:spLocks noGrp="1"/>
          </p:cNvSpPr>
          <p:nvPr>
            <p:ph type="sldNum" sz="quarter" idx="10"/>
          </p:nvPr>
        </p:nvSpPr>
        <p:spPr/>
        <p:txBody>
          <a:bodyPr/>
          <a:lstStyle/>
          <a:p>
            <a:fld id="{EC8ED943-C1B5-CF42-BC44-76FDC4E8AB32}" type="slidenum">
              <a:t>20</a:t>
            </a:fld>
            <a:endParaRPr lang="en-US"/>
          </a:p>
        </p:txBody>
      </p:sp>
    </p:spTree>
    <p:extLst>
      <p:ext uri="{BB962C8B-B14F-4D97-AF65-F5344CB8AC3E}">
        <p14:creationId xmlns:p14="http://schemas.microsoft.com/office/powerpoint/2010/main" val="1987502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21</a:t>
            </a:fld>
            <a:endParaRPr lang="en-US"/>
          </a:p>
        </p:txBody>
      </p:sp>
    </p:spTree>
    <p:extLst>
      <p:ext uri="{BB962C8B-B14F-4D97-AF65-F5344CB8AC3E}">
        <p14:creationId xmlns:p14="http://schemas.microsoft.com/office/powerpoint/2010/main" val="139190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22</a:t>
            </a:fld>
            <a:endParaRPr lang="en-US"/>
          </a:p>
        </p:txBody>
      </p:sp>
    </p:spTree>
    <p:extLst>
      <p:ext uri="{BB962C8B-B14F-4D97-AF65-F5344CB8AC3E}">
        <p14:creationId xmlns:p14="http://schemas.microsoft.com/office/powerpoint/2010/main" val="92698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23</a:t>
            </a:fld>
            <a:endParaRPr lang="en-US"/>
          </a:p>
        </p:txBody>
      </p:sp>
    </p:spTree>
    <p:extLst>
      <p:ext uri="{BB962C8B-B14F-4D97-AF65-F5344CB8AC3E}">
        <p14:creationId xmlns:p14="http://schemas.microsoft.com/office/powerpoint/2010/main" val="1704409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24</a:t>
            </a:fld>
            <a:endParaRPr lang="en-US"/>
          </a:p>
        </p:txBody>
      </p:sp>
    </p:spTree>
    <p:extLst>
      <p:ext uri="{BB962C8B-B14F-4D97-AF65-F5344CB8AC3E}">
        <p14:creationId xmlns:p14="http://schemas.microsoft.com/office/powerpoint/2010/main" val="829532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200" b="0" i="0" u="none" strike="noStrike" cap="none" normalizeH="0" baseline="0">
                <a:ln>
                  <a:noFill/>
                </a:ln>
                <a:solidFill>
                  <a:schemeClr val="tx1"/>
                </a:solidFill>
                <a:effectLst/>
                <a:latin typeface="Arial" charset="0"/>
                <a:hlinkClick r:id="rId3"/>
              </a:rPr>
              <a:t>[</a:t>
            </a:r>
            <a:r>
              <a:rPr kumimoji="0" lang="x-none" altLang="x-none" sz="1200" b="0" i="0" u="none" strike="noStrike" cap="none" normalizeH="0" baseline="0" bmk="">
                <a:ln>
                  <a:noFill/>
                </a:ln>
                <a:solidFill>
                  <a:schemeClr val="tx1"/>
                </a:solidFill>
                <a:effectLst/>
                <a:latin typeface="Arial" charset="0"/>
                <a:hlinkClick r:id="rId3"/>
              </a:rPr>
              <a:t>1]</a:t>
            </a:r>
            <a:r>
              <a:rPr kumimoji="0" lang="x-none" altLang="x-none" sz="1200" b="0" i="0" u="none" strike="noStrike" cap="none" normalizeH="0" baseline="0">
                <a:ln>
                  <a:noFill/>
                </a:ln>
                <a:solidFill>
                  <a:schemeClr val="tx1"/>
                </a:solidFill>
                <a:effectLst/>
                <a:latin typeface="Arial" charset="0"/>
              </a:rPr>
              <a:t> Davide Anguita, Alessandro Ghio, Luca Oneto, Xavier Parra, &amp; Jorge L. Reyes-Ortiz. (2012). </a:t>
            </a:r>
            <a:r>
              <a:rPr kumimoji="0" lang="x-none" altLang="x-none" sz="1200" b="0" i="1" u="none" strike="noStrike" cap="none" normalizeH="0" baseline="0">
                <a:ln>
                  <a:noFill/>
                </a:ln>
                <a:solidFill>
                  <a:schemeClr val="tx1"/>
                </a:solidFill>
                <a:effectLst/>
                <a:latin typeface="Arial" charset="0"/>
              </a:rPr>
              <a:t>A Public Domain Dataset for Human Activity Recognition Using Smartphones.</a:t>
            </a:r>
            <a:r>
              <a:rPr kumimoji="0" lang="x-none" altLang="x-none" sz="1200" b="0" i="0" u="none" strike="noStrike" cap="none" normalizeH="0" baseline="0">
                <a:ln>
                  <a:noFill/>
                </a:ln>
                <a:solidFill>
                  <a:schemeClr val="tx1"/>
                </a:solidFill>
                <a:effectLst/>
                <a:latin typeface="Arial" charset="0"/>
              </a:rPr>
              <a:t> University of Genova - DITEN; Universitat Politècnica de Catalunya - CETpD.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200" b="0" i="0" u="none" strike="noStrike" cap="none" normalizeH="0" baseline="0">
              <a:ln>
                <a:noFill/>
              </a:ln>
              <a:solidFill>
                <a:schemeClr val="tx1"/>
              </a:solidFill>
              <a:effectLst/>
              <a:latin typeface="Arial" charset="0"/>
            </a:endParaRPr>
          </a:p>
          <a:p>
            <a:endParaRPr lang="en-US"/>
          </a:p>
        </p:txBody>
      </p:sp>
      <p:sp>
        <p:nvSpPr>
          <p:cNvPr id="4" name="Slide Number Placeholder 3"/>
          <p:cNvSpPr>
            <a:spLocks noGrp="1"/>
          </p:cNvSpPr>
          <p:nvPr>
            <p:ph type="sldNum" sz="quarter" idx="10"/>
          </p:nvPr>
        </p:nvSpPr>
        <p:spPr/>
        <p:txBody>
          <a:bodyPr/>
          <a:lstStyle/>
          <a:p>
            <a:fld id="{EC8ED943-C1B5-CF42-BC44-76FDC4E8AB32}" type="slidenum">
              <a:t>7</a:t>
            </a:fld>
            <a:endParaRPr lang="en-US"/>
          </a:p>
        </p:txBody>
      </p:sp>
    </p:spTree>
    <p:extLst>
      <p:ext uri="{BB962C8B-B14F-4D97-AF65-F5344CB8AC3E}">
        <p14:creationId xmlns:p14="http://schemas.microsoft.com/office/powerpoint/2010/main" val="246627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25</a:t>
            </a:fld>
            <a:endParaRPr lang="en-US"/>
          </a:p>
        </p:txBody>
      </p:sp>
    </p:spTree>
    <p:extLst>
      <p:ext uri="{BB962C8B-B14F-4D97-AF65-F5344CB8AC3E}">
        <p14:creationId xmlns:p14="http://schemas.microsoft.com/office/powerpoint/2010/main" val="930732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26</a:t>
            </a:fld>
            <a:endParaRPr lang="en-US"/>
          </a:p>
        </p:txBody>
      </p:sp>
    </p:spTree>
    <p:extLst>
      <p:ext uri="{BB962C8B-B14F-4D97-AF65-F5344CB8AC3E}">
        <p14:creationId xmlns:p14="http://schemas.microsoft.com/office/powerpoint/2010/main" val="1070183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27</a:t>
            </a:fld>
            <a:endParaRPr lang="en-US"/>
          </a:p>
        </p:txBody>
      </p:sp>
    </p:spTree>
    <p:extLst>
      <p:ext uri="{BB962C8B-B14F-4D97-AF65-F5344CB8AC3E}">
        <p14:creationId xmlns:p14="http://schemas.microsoft.com/office/powerpoint/2010/main" val="536484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28</a:t>
            </a:fld>
            <a:endParaRPr lang="en-US"/>
          </a:p>
        </p:txBody>
      </p:sp>
    </p:spTree>
    <p:extLst>
      <p:ext uri="{BB962C8B-B14F-4D97-AF65-F5344CB8AC3E}">
        <p14:creationId xmlns:p14="http://schemas.microsoft.com/office/powerpoint/2010/main" val="551152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29</a:t>
            </a:fld>
            <a:endParaRPr lang="en-US"/>
          </a:p>
        </p:txBody>
      </p:sp>
    </p:spTree>
    <p:extLst>
      <p:ext uri="{BB962C8B-B14F-4D97-AF65-F5344CB8AC3E}">
        <p14:creationId xmlns:p14="http://schemas.microsoft.com/office/powerpoint/2010/main" val="113467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30</a:t>
            </a:fld>
            <a:endParaRPr lang="en-US"/>
          </a:p>
        </p:txBody>
      </p:sp>
    </p:spTree>
    <p:extLst>
      <p:ext uri="{BB962C8B-B14F-4D97-AF65-F5344CB8AC3E}">
        <p14:creationId xmlns:p14="http://schemas.microsoft.com/office/powerpoint/2010/main" val="973123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ReLY</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Giúp </a:t>
            </a:r>
            <a:r>
              <a:rPr lang="en-US"/>
              <a:t>CNN</a:t>
            </a:r>
            <a:r>
              <a:rPr lang="en-US" sz="1200" b="0" i="0" kern="1200">
                <a:solidFill>
                  <a:schemeClr val="tx1"/>
                </a:solidFill>
                <a:effectLst/>
                <a:latin typeface="+mn-lt"/>
                <a:ea typeface="+mn-ea"/>
                <a:cs typeface="+mn-cs"/>
              </a:rPr>
              <a:t> giữ vững sự tin cậy toán học bằng cách giữ các giá trị đã được học khỏi bị mắc kẹt gần 0 hoặc bị thổi bay về vô tận.</a:t>
            </a:r>
            <a:endParaRPr lang="en-US"/>
          </a:p>
        </p:txBody>
      </p:sp>
      <p:sp>
        <p:nvSpPr>
          <p:cNvPr id="4" name="Slide Number Placeholder 3"/>
          <p:cNvSpPr>
            <a:spLocks noGrp="1"/>
          </p:cNvSpPr>
          <p:nvPr>
            <p:ph type="sldNum" sz="quarter" idx="10"/>
          </p:nvPr>
        </p:nvSpPr>
        <p:spPr/>
        <p:txBody>
          <a:bodyPr/>
          <a:lstStyle/>
          <a:p>
            <a:fld id="{EC8ED943-C1B5-CF42-BC44-76FDC4E8AB32}" type="slidenum">
              <a:t>31</a:t>
            </a:fld>
            <a:endParaRPr lang="en-US"/>
          </a:p>
        </p:txBody>
      </p:sp>
    </p:spTree>
    <p:extLst>
      <p:ext uri="{BB962C8B-B14F-4D97-AF65-F5344CB8AC3E}">
        <p14:creationId xmlns:p14="http://schemas.microsoft.com/office/powerpoint/2010/main" val="552265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32</a:t>
            </a:fld>
            <a:endParaRPr lang="en-US"/>
          </a:p>
        </p:txBody>
      </p:sp>
    </p:spTree>
    <p:extLst>
      <p:ext uri="{BB962C8B-B14F-4D97-AF65-F5344CB8AC3E}">
        <p14:creationId xmlns:p14="http://schemas.microsoft.com/office/powerpoint/2010/main" val="1311549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Howmany.wiki. (n.d.). Retrieved 9 7, 2018, from Howmany.wiki: https://www.howmany.wiki/u/How-many--cm--are-in--1--step</a:t>
            </a:r>
            <a:endParaRPr lang="en-US"/>
          </a:p>
        </p:txBody>
      </p:sp>
      <p:sp>
        <p:nvSpPr>
          <p:cNvPr id="4" name="Slide Number Placeholder 3"/>
          <p:cNvSpPr>
            <a:spLocks noGrp="1"/>
          </p:cNvSpPr>
          <p:nvPr>
            <p:ph type="sldNum" sz="quarter" idx="10"/>
          </p:nvPr>
        </p:nvSpPr>
        <p:spPr/>
        <p:txBody>
          <a:bodyPr/>
          <a:lstStyle/>
          <a:p>
            <a:fld id="{EC8ED943-C1B5-CF42-BC44-76FDC4E8AB32}" type="slidenum">
              <a:t>33</a:t>
            </a:fld>
            <a:endParaRPr lang="en-US"/>
          </a:p>
        </p:txBody>
      </p:sp>
    </p:spTree>
    <p:extLst>
      <p:ext uri="{BB962C8B-B14F-4D97-AF65-F5344CB8AC3E}">
        <p14:creationId xmlns:p14="http://schemas.microsoft.com/office/powerpoint/2010/main" val="662128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Captain Calculator. (2018, 8 8). Calories burned on stairs calculator. Retrieved 10 9, 2018, from Captain Calculator: https://captaincalculator.com/health/calorie/calories-burned-stairs-calculator/</a:t>
            </a:r>
            <a:r>
              <a:rPr lang="en-US">
                <a:effectLst/>
              </a:rPr>
              <a:t> </a:t>
            </a:r>
            <a:endParaRPr lang="en-US"/>
          </a:p>
        </p:txBody>
      </p:sp>
      <p:sp>
        <p:nvSpPr>
          <p:cNvPr id="4" name="Slide Number Placeholder 3"/>
          <p:cNvSpPr>
            <a:spLocks noGrp="1"/>
          </p:cNvSpPr>
          <p:nvPr>
            <p:ph type="sldNum" sz="quarter" idx="10"/>
          </p:nvPr>
        </p:nvSpPr>
        <p:spPr/>
        <p:txBody>
          <a:bodyPr/>
          <a:lstStyle/>
          <a:p>
            <a:fld id="{EC8ED943-C1B5-CF42-BC44-76FDC4E8AB32}" type="slidenum">
              <a:t>34</a:t>
            </a:fld>
            <a:endParaRPr lang="en-US"/>
          </a:p>
        </p:txBody>
      </p:sp>
    </p:spTree>
    <p:extLst>
      <p:ext uri="{BB962C8B-B14F-4D97-AF65-F5344CB8AC3E}">
        <p14:creationId xmlns:p14="http://schemas.microsoft.com/office/powerpoint/2010/main" val="1801048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8</a:t>
            </a:fld>
            <a:endParaRPr lang="en-US"/>
          </a:p>
        </p:txBody>
      </p:sp>
    </p:spTree>
    <p:extLst>
      <p:ext uri="{BB962C8B-B14F-4D97-AF65-F5344CB8AC3E}">
        <p14:creationId xmlns:p14="http://schemas.microsoft.com/office/powerpoint/2010/main" val="212429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Captain Calculator. (2018, 8 8). Calories burned on stairs calculator. Retrieved 10 9, 2018, from Captain Calculator: https://captaincalculator.com/health/calorie/calories-burned-stairs-calculator/</a:t>
            </a:r>
            <a:r>
              <a:rPr lang="en-US">
                <a:effectLst/>
              </a:rPr>
              <a:t> </a:t>
            </a:r>
            <a:endParaRPr lang="en-US"/>
          </a:p>
        </p:txBody>
      </p:sp>
      <p:sp>
        <p:nvSpPr>
          <p:cNvPr id="4" name="Slide Number Placeholder 3"/>
          <p:cNvSpPr>
            <a:spLocks noGrp="1"/>
          </p:cNvSpPr>
          <p:nvPr>
            <p:ph type="sldNum" sz="quarter" idx="10"/>
          </p:nvPr>
        </p:nvSpPr>
        <p:spPr/>
        <p:txBody>
          <a:bodyPr/>
          <a:lstStyle/>
          <a:p>
            <a:fld id="{EC8ED943-C1B5-CF42-BC44-76FDC4E8AB32}" type="slidenum">
              <a:t>35</a:t>
            </a:fld>
            <a:endParaRPr lang="en-US"/>
          </a:p>
        </p:txBody>
      </p:sp>
    </p:spTree>
    <p:extLst>
      <p:ext uri="{BB962C8B-B14F-4D97-AF65-F5344CB8AC3E}">
        <p14:creationId xmlns:p14="http://schemas.microsoft.com/office/powerpoint/2010/main" val="294405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Captain Calculator. (2018, 8 8). Calories burned on stairs calculator. Retrieved 10 9, 2018, from Captain Calculator: https://captaincalculator.com/health/calorie/calories-burned-stairs-calculator/</a:t>
            </a:r>
            <a:r>
              <a:rPr lang="en-US">
                <a:effectLst/>
              </a:rPr>
              <a:t> </a:t>
            </a:r>
            <a:endParaRPr lang="en-US"/>
          </a:p>
        </p:txBody>
      </p:sp>
      <p:sp>
        <p:nvSpPr>
          <p:cNvPr id="4" name="Slide Number Placeholder 3"/>
          <p:cNvSpPr>
            <a:spLocks noGrp="1"/>
          </p:cNvSpPr>
          <p:nvPr>
            <p:ph type="sldNum" sz="quarter" idx="10"/>
          </p:nvPr>
        </p:nvSpPr>
        <p:spPr/>
        <p:txBody>
          <a:bodyPr/>
          <a:lstStyle/>
          <a:p>
            <a:fld id="{EC8ED943-C1B5-CF42-BC44-76FDC4E8AB32}" type="slidenum">
              <a:t>36</a:t>
            </a:fld>
            <a:endParaRPr lang="en-US"/>
          </a:p>
        </p:txBody>
      </p:sp>
    </p:spTree>
    <p:extLst>
      <p:ext uri="{BB962C8B-B14F-4D97-AF65-F5344CB8AC3E}">
        <p14:creationId xmlns:p14="http://schemas.microsoft.com/office/powerpoint/2010/main" val="424988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Captain Calculator. (2018, 8 8). Calories burned on stairs calculator. Retrieved 10 9, 2018, from Captain Calculator: https://captaincalculator.com/health/calorie/calories-burned-stairs-calculator/</a:t>
            </a:r>
            <a:r>
              <a:rPr lang="en-US">
                <a:effectLst/>
              </a:rPr>
              <a:t> </a:t>
            </a:r>
            <a:endParaRPr lang="en-US"/>
          </a:p>
        </p:txBody>
      </p:sp>
      <p:sp>
        <p:nvSpPr>
          <p:cNvPr id="4" name="Slide Number Placeholder 3"/>
          <p:cNvSpPr>
            <a:spLocks noGrp="1"/>
          </p:cNvSpPr>
          <p:nvPr>
            <p:ph type="sldNum" sz="quarter" idx="10"/>
          </p:nvPr>
        </p:nvSpPr>
        <p:spPr/>
        <p:txBody>
          <a:bodyPr/>
          <a:lstStyle/>
          <a:p>
            <a:fld id="{EC8ED943-C1B5-CF42-BC44-76FDC4E8AB32}" type="slidenum">
              <a:t>37</a:t>
            </a:fld>
            <a:endParaRPr lang="en-US"/>
          </a:p>
        </p:txBody>
      </p:sp>
    </p:spTree>
    <p:extLst>
      <p:ext uri="{BB962C8B-B14F-4D97-AF65-F5344CB8AC3E}">
        <p14:creationId xmlns:p14="http://schemas.microsoft.com/office/powerpoint/2010/main" val="753698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Captain Calculator. (2018, 8 8). Calories burned on stairs calculator. Retrieved 10 9, 2018, from Captain Calculator: https://captaincalculator.com/health/calorie/calories-burned-stairs-calculator/</a:t>
            </a:r>
            <a:r>
              <a:rPr lang="en-US">
                <a:effectLst/>
              </a:rPr>
              <a:t> </a:t>
            </a:r>
            <a:endParaRPr lang="en-US"/>
          </a:p>
        </p:txBody>
      </p:sp>
      <p:sp>
        <p:nvSpPr>
          <p:cNvPr id="4" name="Slide Number Placeholder 3"/>
          <p:cNvSpPr>
            <a:spLocks noGrp="1"/>
          </p:cNvSpPr>
          <p:nvPr>
            <p:ph type="sldNum" sz="quarter" idx="10"/>
          </p:nvPr>
        </p:nvSpPr>
        <p:spPr/>
        <p:txBody>
          <a:bodyPr/>
          <a:lstStyle/>
          <a:p>
            <a:fld id="{EC8ED943-C1B5-CF42-BC44-76FDC4E8AB32}" type="slidenum">
              <a:t>38</a:t>
            </a:fld>
            <a:endParaRPr lang="en-US"/>
          </a:p>
        </p:txBody>
      </p:sp>
    </p:spTree>
    <p:extLst>
      <p:ext uri="{BB962C8B-B14F-4D97-AF65-F5344CB8AC3E}">
        <p14:creationId xmlns:p14="http://schemas.microsoft.com/office/powerpoint/2010/main" val="38193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Captain Calculator. (2018, 8 8). Calories burned on stairs calculator. Retrieved 10 9, 2018, from Captain Calculator: https://captaincalculator.com/health/calorie/calories-burned-stairs-calculator/</a:t>
            </a:r>
            <a:r>
              <a:rPr lang="en-US">
                <a:effectLst/>
              </a:rPr>
              <a:t> </a:t>
            </a:r>
            <a:endParaRPr lang="en-US"/>
          </a:p>
        </p:txBody>
      </p:sp>
      <p:sp>
        <p:nvSpPr>
          <p:cNvPr id="4" name="Slide Number Placeholder 3"/>
          <p:cNvSpPr>
            <a:spLocks noGrp="1"/>
          </p:cNvSpPr>
          <p:nvPr>
            <p:ph type="sldNum" sz="quarter" idx="10"/>
          </p:nvPr>
        </p:nvSpPr>
        <p:spPr/>
        <p:txBody>
          <a:bodyPr/>
          <a:lstStyle/>
          <a:p>
            <a:fld id="{EC8ED943-C1B5-CF42-BC44-76FDC4E8AB32}" type="slidenum">
              <a:t>39</a:t>
            </a:fld>
            <a:endParaRPr lang="en-US"/>
          </a:p>
        </p:txBody>
      </p:sp>
    </p:spTree>
    <p:extLst>
      <p:ext uri="{BB962C8B-B14F-4D97-AF65-F5344CB8AC3E}">
        <p14:creationId xmlns:p14="http://schemas.microsoft.com/office/powerpoint/2010/main" val="1590553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Captain Calculator. (2018, 8 8). Calories burned on stairs calculator. Retrieved 10 9, 2018, from Captain Calculator: https://captaincalculator.com/health/calorie/calories-burned-stairs-calculator/</a:t>
            </a:r>
            <a:r>
              <a:rPr lang="en-US">
                <a:effectLst/>
              </a:rPr>
              <a:t> </a:t>
            </a:r>
            <a:endParaRPr lang="en-US"/>
          </a:p>
        </p:txBody>
      </p:sp>
      <p:sp>
        <p:nvSpPr>
          <p:cNvPr id="4" name="Slide Number Placeholder 3"/>
          <p:cNvSpPr>
            <a:spLocks noGrp="1"/>
          </p:cNvSpPr>
          <p:nvPr>
            <p:ph type="sldNum" sz="quarter" idx="10"/>
          </p:nvPr>
        </p:nvSpPr>
        <p:spPr/>
        <p:txBody>
          <a:bodyPr/>
          <a:lstStyle/>
          <a:p>
            <a:fld id="{EC8ED943-C1B5-CF42-BC44-76FDC4E8AB32}" type="slidenum">
              <a:t>40</a:t>
            </a:fld>
            <a:endParaRPr lang="en-US"/>
          </a:p>
        </p:txBody>
      </p:sp>
    </p:spTree>
    <p:extLst>
      <p:ext uri="{BB962C8B-B14F-4D97-AF65-F5344CB8AC3E}">
        <p14:creationId xmlns:p14="http://schemas.microsoft.com/office/powerpoint/2010/main" val="1888369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9</a:t>
            </a:fld>
            <a:endParaRPr lang="en-US"/>
          </a:p>
        </p:txBody>
      </p:sp>
    </p:spTree>
    <p:extLst>
      <p:ext uri="{BB962C8B-B14F-4D97-AF65-F5344CB8AC3E}">
        <p14:creationId xmlns:p14="http://schemas.microsoft.com/office/powerpoint/2010/main" val="1686323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10</a:t>
            </a:fld>
            <a:endParaRPr lang="en-US"/>
          </a:p>
        </p:txBody>
      </p:sp>
    </p:spTree>
    <p:extLst>
      <p:ext uri="{BB962C8B-B14F-4D97-AF65-F5344CB8AC3E}">
        <p14:creationId xmlns:p14="http://schemas.microsoft.com/office/powerpoint/2010/main" val="1849339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11</a:t>
            </a:fld>
            <a:endParaRPr lang="en-US"/>
          </a:p>
        </p:txBody>
      </p:sp>
    </p:spTree>
    <p:extLst>
      <p:ext uri="{BB962C8B-B14F-4D97-AF65-F5344CB8AC3E}">
        <p14:creationId xmlns:p14="http://schemas.microsoft.com/office/powerpoint/2010/main" val="1086370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12</a:t>
            </a:fld>
            <a:endParaRPr lang="en-US"/>
          </a:p>
        </p:txBody>
      </p:sp>
    </p:spTree>
    <p:extLst>
      <p:ext uri="{BB962C8B-B14F-4D97-AF65-F5344CB8AC3E}">
        <p14:creationId xmlns:p14="http://schemas.microsoft.com/office/powerpoint/2010/main" val="1736216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13</a:t>
            </a:fld>
            <a:endParaRPr lang="en-US"/>
          </a:p>
        </p:txBody>
      </p:sp>
    </p:spTree>
    <p:extLst>
      <p:ext uri="{BB962C8B-B14F-4D97-AF65-F5344CB8AC3E}">
        <p14:creationId xmlns:p14="http://schemas.microsoft.com/office/powerpoint/2010/main" val="1644457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8ED943-C1B5-CF42-BC44-76FDC4E8AB32}" type="slidenum">
              <a:t>14</a:t>
            </a:fld>
            <a:endParaRPr lang="en-US"/>
          </a:p>
        </p:txBody>
      </p:sp>
    </p:spTree>
    <p:extLst>
      <p:ext uri="{BB962C8B-B14F-4D97-AF65-F5344CB8AC3E}">
        <p14:creationId xmlns:p14="http://schemas.microsoft.com/office/powerpoint/2010/main" val="1577339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48925D4B-623D-AA41-8C7B-7BC4F47D1F3A}" type="datetime1">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786644-5D9B-104D-8011-05FE7EC010B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827C75-CF7E-F445-AC47-6E266E4C9252}" type="datetime1">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786644-5D9B-104D-8011-05FE7EC010B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7F994FC-6F62-0440-AFF4-E86C758FFE21}" type="datetime1">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786644-5D9B-104D-8011-05FE7EC010B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6F6ED5-B4F6-AD4F-9AEE-8450C67BBB20}" type="datetime1">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786644-5D9B-104D-8011-05FE7EC010B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B655CD0-AB82-9040-8ED1-09EE2734BF48}" type="datetime1">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786644-5D9B-104D-8011-05FE7EC010B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D6D9D6-BD32-E745-A87C-E025E3F26420}" type="datetime1">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786644-5D9B-104D-8011-05FE7EC010B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01CC29D2-6250-A946-9AE1-A410AC6F23AC}" type="datetime1">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786644-5D9B-104D-8011-05FE7EC010B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F62326D7-FE93-694B-9E77-4FDD2BF63884}" type="datetime1">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786644-5D9B-104D-8011-05FE7EC010B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715987-6531-C74B-B446-6552D81B5146}" type="datetime1">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786644-5D9B-104D-8011-05FE7EC010B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377B4A-3BB7-FF43-996F-6C76FB3A608E}" type="datetime1">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786644-5D9B-104D-8011-05FE7EC010B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F4CAC7E-39E8-A74A-8149-F50B6E5D4026}" type="datetime1">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786644-5D9B-104D-8011-05FE7EC010B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26466-F7B4-0441-B252-52DE759FC0FB}" type="datetime1">
              <a:t>11/6/18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786644-5D9B-104D-8011-05FE7EC010BE}" type="slidenum">
              <a:rPr lang="en-US" smtClean="0"/>
              <a:t>‹#›</a:t>
            </a:fld>
            <a:endParaRPr lang="en-US"/>
          </a:p>
        </p:txBody>
      </p:sp>
    </p:spTree>
    <p:extLst>
      <p:ext uri="{BB962C8B-B14F-4D97-AF65-F5344CB8AC3E}">
        <p14:creationId xmlns:p14="http://schemas.microsoft.com/office/powerpoint/2010/main" val="119899341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9.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2.gi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s://www.kaggle.com/uciml/human-activity-recognition-with-smartphones" TargetMode="External"/><Relationship Id="rId5" Type="http://schemas.openxmlformats.org/officeDocument/2006/relationships/hyperlink" Target="https://archive.ics.uci.edu/ml/datasets/human+activity+recognition+using+smartphones"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jp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s://exist.io/blog/fitness-tracker-sleep/" TargetMode="External"/><Relationship Id="rId5" Type="http://schemas.openxmlformats.org/officeDocument/2006/relationships/hyperlink" Target="https://captaincalculator.com/health/calorie/calories-burned-stairs-calculator/" TargetMode="External"/><Relationship Id="rId6" Type="http://schemas.openxmlformats.org/officeDocument/2006/relationships/hyperlink" Target="https://dominhhai.github.io/vi/2017/10/what-is-lstm/" TargetMode="External"/><Relationship Id="rId7" Type="http://schemas.openxmlformats.org/officeDocument/2006/relationships/hyperlink" Target="https://www.howmany.wiki/u/How-many--cm--are-in--1--step" TargetMode="External"/><Relationship Id="rId8" Type="http://schemas.openxmlformats.org/officeDocument/2006/relationships/hyperlink" Target="https://github.com/KalebKE/AccelerationExplorer"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s://en.wikipedia.org/wiki/Metabolic_equivalent" TargetMode="External"/><Relationship Id="rId5" Type="http://schemas.openxmlformats.org/officeDocument/2006/relationships/hyperlink" Target="http://universe.bits-pilani.ac.in/uploads/JNKDUBAI/ImageProcessing7-FrequencyFiltering.pdf" TargetMode="External"/><Relationship Id="rId6" Type="http://schemas.openxmlformats.org/officeDocument/2006/relationships/hyperlink" Target="https://github.com/berndporr/iirj" TargetMode="External"/><Relationship Id="rId7" Type="http://schemas.openxmlformats.org/officeDocument/2006/relationships/hyperlink" Target="https://machinelearningcoban.com/2017/02/17/softmax/" TargetMode="External"/><Relationship Id="rId8" Type="http://schemas.openxmlformats.org/officeDocument/2006/relationships/hyperlink" Target="https://www.kaggle.com/uciml/human-activity-recognition-with-smartphones/home" TargetMode="External"/><Relationship Id="rId9" Type="http://schemas.openxmlformats.org/officeDocument/2006/relationships/hyperlink" Target="https://en.wikipedia.org/wiki/Harris%E2%80%93Benedict_equation"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7.png"/><Relationship Id="rId5" Type="http://schemas.openxmlformats.org/officeDocument/2006/relationships/hyperlink" Target="#_ftn1"/><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txBox="1">
            <a:spLocks/>
          </p:cNvSpPr>
          <p:nvPr/>
        </p:nvSpPr>
        <p:spPr>
          <a:xfrm>
            <a:off x="2052187" y="4651780"/>
            <a:ext cx="5942635"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50" b="1" dirty="0">
                <a:solidFill>
                  <a:schemeClr val="bg1"/>
                </a:solidFill>
                <a:latin typeface="Myriad Pro" charset="0"/>
                <a:ea typeface="Myriad Pro" charset="0"/>
                <a:cs typeface="Myriad Pro" charset="0"/>
              </a:rPr>
              <a:t>KHOA KHOA HỌC VÀ KỸ THUẬT</a:t>
            </a:r>
          </a:p>
        </p:txBody>
      </p:sp>
    </p:spTree>
    <p:extLst>
      <p:ext uri="{BB962C8B-B14F-4D97-AF65-F5344CB8AC3E}">
        <p14:creationId xmlns:p14="http://schemas.microsoft.com/office/powerpoint/2010/main" val="110308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4926781" cy="994172"/>
          </a:xfrm>
        </p:spPr>
        <p:txBody>
          <a:bodyPr>
            <a:normAutofit/>
          </a:bodyPr>
          <a:lstStyle/>
          <a:p>
            <a:r>
              <a:rPr lang="en-US" sz="4000" b="1" dirty="0">
                <a:solidFill>
                  <a:srgbClr val="094EA2"/>
                </a:solidFill>
                <a:latin typeface="Myriad Pro" charset="0"/>
                <a:ea typeface="Myriad Pro" charset="0"/>
                <a:cs typeface="Myriad Pro" charset="0"/>
              </a:rPr>
              <a:t>Median filter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3572647" cy="4351338"/>
              </a:xfrm>
            </p:spPr>
            <p:txBody>
              <a:bodyPr>
                <a:normAutofit/>
              </a:bodyPr>
              <a:lstStyle/>
              <a:p>
                <a:r>
                  <a:rPr lang="en-US" sz="2400" dirty="0">
                    <a:latin typeface="Myriad Pro" charset="0"/>
                    <a:ea typeface="Myriad Pro" charset="0"/>
                    <a:cs typeface="Myriad Pro" charset="0"/>
                  </a:rPr>
                  <a:t>Là bộ lọc trung vị: Lấy phần tử ở giữa sau sắp xếp</a:t>
                </a:r>
              </a:p>
              <a:p>
                <a:pPr lvl="1"/>
                <a:r>
                  <a:rPr lang="en-US" sz="2000" dirty="0">
                    <a:latin typeface="Myriad Pro" charset="0"/>
                    <a:ea typeface="Myriad Pro" charset="0"/>
                    <a:cs typeface="Myriad Pro" charset="0"/>
                  </a:rPr>
                  <a:t>Nếu n lẻ phần tử: phần tử trung vị là phần tử giữa, vị trí </a:t>
                </a:r>
                <a14:m>
                  <m:oMath xmlns:m="http://schemas.openxmlformats.org/officeDocument/2006/math">
                    <m:f>
                      <m:fPr>
                        <m:ctrlPr>
                          <a:rPr lang="en-US" sz="2000" b="0" i="1" dirty="0">
                            <a:latin typeface="Cambria Math" charset="0"/>
                            <a:ea typeface="Myriad Pro" charset="0"/>
                            <a:cs typeface="Myriad Pro" charset="0"/>
                          </a:rPr>
                        </m:ctrlPr>
                      </m:fPr>
                      <m:num>
                        <m:r>
                          <a:rPr lang="en-US" sz="2000" b="0" i="1" dirty="0">
                            <a:latin typeface="Cambria Math" charset="0"/>
                            <a:ea typeface="Myriad Pro" charset="0"/>
                            <a:cs typeface="Myriad Pro" charset="0"/>
                          </a:rPr>
                          <m:t>𝑛</m:t>
                        </m:r>
                        <m:r>
                          <a:rPr lang="en-US" sz="2000" b="0" i="1" dirty="0">
                            <a:latin typeface="Cambria Math" charset="0"/>
                            <a:ea typeface="Myriad Pro" charset="0"/>
                            <a:cs typeface="Myriad Pro" charset="0"/>
                          </a:rPr>
                          <m:t>+1</m:t>
                        </m:r>
                      </m:num>
                      <m:den>
                        <m:r>
                          <a:rPr lang="en-US" sz="2000" b="0" i="1" dirty="0">
                            <a:latin typeface="Cambria Math" charset="0"/>
                            <a:ea typeface="Myriad Pro" charset="0"/>
                            <a:cs typeface="Myriad Pro" charset="0"/>
                          </a:rPr>
                          <m:t>2</m:t>
                        </m:r>
                      </m:den>
                    </m:f>
                  </m:oMath>
                </a14:m>
                <a:endParaRPr lang="en-US" sz="1600" dirty="0">
                  <a:latin typeface="Myriad Pro" charset="0"/>
                  <a:ea typeface="Myriad Pro" charset="0"/>
                  <a:cs typeface="Myriad Pro" charset="0"/>
                </a:endParaRPr>
              </a:p>
              <a:p>
                <a:pPr lvl="1"/>
                <a:r>
                  <a:rPr lang="en-US" sz="2000" dirty="0">
                    <a:latin typeface="Myriad Pro" charset="0"/>
                    <a:ea typeface="Myriad Pro" charset="0"/>
                    <a:cs typeface="Myriad Pro" charset="0"/>
                  </a:rPr>
                  <a:t>Nếu n chẳn phần tử: phần tử trung vị là trung bình cộng của 2 phần tử giữa ở vị trí </a:t>
                </a:r>
                <a14:m>
                  <m:oMath xmlns:m="http://schemas.openxmlformats.org/officeDocument/2006/math">
                    <m:f>
                      <m:fPr>
                        <m:ctrlPr>
                          <a:rPr lang="en-US" sz="2000" b="0" i="1" dirty="0">
                            <a:latin typeface="Cambria Math" charset="0"/>
                            <a:ea typeface="Myriad Pro" charset="0"/>
                            <a:cs typeface="Myriad Pro" charset="0"/>
                          </a:rPr>
                        </m:ctrlPr>
                      </m:fPr>
                      <m:num>
                        <m:r>
                          <a:rPr lang="en-US" sz="2000" b="0" i="1" dirty="0">
                            <a:latin typeface="Cambria Math" charset="0"/>
                            <a:ea typeface="Myriad Pro" charset="0"/>
                            <a:cs typeface="Myriad Pro" charset="0"/>
                          </a:rPr>
                          <m:t>𝑛</m:t>
                        </m:r>
                      </m:num>
                      <m:den>
                        <m:r>
                          <a:rPr lang="en-US" sz="2000" b="0" i="1" dirty="0">
                            <a:latin typeface="Cambria Math" charset="0"/>
                            <a:ea typeface="Myriad Pro" charset="0"/>
                            <a:cs typeface="Myriad Pro" charset="0"/>
                          </a:rPr>
                          <m:t>2</m:t>
                        </m:r>
                      </m:den>
                    </m:f>
                  </m:oMath>
                </a14:m>
                <a:r>
                  <a:rPr lang="en-US" sz="2000" dirty="0">
                    <a:latin typeface="Myriad Pro" charset="0"/>
                    <a:ea typeface="Myriad Pro" charset="0"/>
                    <a:cs typeface="Myriad Pro" charset="0"/>
                  </a:rPr>
                  <a:t> và </a:t>
                </a:r>
                <a14:m>
                  <m:oMath xmlns:m="http://schemas.openxmlformats.org/officeDocument/2006/math">
                    <m:f>
                      <m:fPr>
                        <m:ctrlPr>
                          <a:rPr lang="en-US" sz="2000" i="1" dirty="0">
                            <a:latin typeface="Cambria Math" charset="0"/>
                            <a:ea typeface="Myriad Pro" charset="0"/>
                            <a:cs typeface="Myriad Pro" charset="0"/>
                          </a:rPr>
                        </m:ctrlPr>
                      </m:fPr>
                      <m:num>
                        <m:r>
                          <a:rPr lang="en-US" sz="2000" i="1" dirty="0">
                            <a:latin typeface="Cambria Math" charset="0"/>
                            <a:ea typeface="Myriad Pro" charset="0"/>
                            <a:cs typeface="Myriad Pro" charset="0"/>
                          </a:rPr>
                          <m:t>𝑛</m:t>
                        </m:r>
                        <m:r>
                          <a:rPr lang="en-US" sz="2000" b="0" i="1" dirty="0">
                            <a:latin typeface="Cambria Math" charset="0"/>
                            <a:ea typeface="Myriad Pro" charset="0"/>
                            <a:cs typeface="Myriad Pro" charset="0"/>
                          </a:rPr>
                          <m:t>+2</m:t>
                        </m:r>
                      </m:num>
                      <m:den>
                        <m:r>
                          <a:rPr lang="en-US" sz="2000" i="1" dirty="0">
                            <a:latin typeface="Cambria Math" charset="0"/>
                            <a:ea typeface="Myriad Pro" charset="0"/>
                            <a:cs typeface="Myriad Pro" charset="0"/>
                          </a:rPr>
                          <m:t>2</m:t>
                        </m:r>
                      </m:den>
                    </m:f>
                  </m:oMath>
                </a14:m>
                <a:endParaRPr lang="en-US" sz="2000" dirty="0">
                  <a:latin typeface="Myriad Pro" charset="0"/>
                  <a:ea typeface="Myriad Pro" charset="0"/>
                  <a:cs typeface="Myriad Pro" charset="0"/>
                </a:endParaRPr>
              </a:p>
              <a:p>
                <a:endParaRPr lang="en-US" sz="2400" dirty="0">
                  <a:latin typeface="Myriad Pro" charset="0"/>
                  <a:ea typeface="Myriad Pro" charset="0"/>
                  <a:cs typeface="Myriad Pro" charset="0"/>
                </a:endParaRPr>
              </a:p>
              <a:p>
                <a:endParaRPr lang="en-US" sz="2400" dirty="0">
                  <a:latin typeface="Myriad Pro" charset="0"/>
                  <a:ea typeface="Myriad Pro" charset="0"/>
                  <a:cs typeface="Myriad Pro" charset="0"/>
                </a:endParaRPr>
              </a:p>
              <a:p>
                <a:endParaRPr lang="en-US" sz="2400" dirty="0">
                  <a:latin typeface="Myriad Pro" charset="0"/>
                  <a:ea typeface="Myriad Pro" charset="0"/>
                  <a:cs typeface="Myriad Pro"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3572647" cy="4351338"/>
              </a:xfrm>
              <a:blipFill rotWithShape="0">
                <a:blip r:embed="rId4"/>
                <a:stretch>
                  <a:fillRect l="-2218" t="-1961" r="-1877"/>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10</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http://2.bp.blogspot.com/_5UXLw8fmChc/Sjyn57hEyrI/AAAAAAAAAZU/cK4CZRAe9zE/s400/t2.JPG"/>
          <p:cNvPicPr/>
          <p:nvPr/>
        </p:nvPicPr>
        <p:blipFill>
          <a:blip r:embed="rId5">
            <a:extLst>
              <a:ext uri="{28A0092B-C50C-407E-A947-70E740481C1C}">
                <a14:useLocalDpi xmlns:a14="http://schemas.microsoft.com/office/drawing/2010/main" val="0"/>
              </a:ext>
            </a:extLst>
          </a:blip>
          <a:srcRect/>
          <a:stretch>
            <a:fillRect/>
          </a:stretch>
        </p:blipFill>
        <p:spPr bwMode="auto">
          <a:xfrm>
            <a:off x="4287795" y="2522555"/>
            <a:ext cx="4323715" cy="2492873"/>
          </a:xfrm>
          <a:prstGeom prst="rect">
            <a:avLst/>
          </a:prstGeom>
          <a:noFill/>
          <a:ln>
            <a:noFill/>
          </a:ln>
        </p:spPr>
      </p:pic>
    </p:spTree>
    <p:extLst>
      <p:ext uri="{BB962C8B-B14F-4D97-AF65-F5344CB8AC3E}">
        <p14:creationId xmlns:p14="http://schemas.microsoft.com/office/powerpoint/2010/main" val="1456340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4926781" cy="994172"/>
          </a:xfrm>
        </p:spPr>
        <p:txBody>
          <a:bodyPr>
            <a:normAutofit/>
          </a:bodyPr>
          <a:lstStyle/>
          <a:p>
            <a:r>
              <a:rPr lang="en-US" sz="4000" b="1" dirty="0">
                <a:solidFill>
                  <a:srgbClr val="094EA2"/>
                </a:solidFill>
                <a:latin typeface="Myriad Pro" charset="0"/>
                <a:ea typeface="Myriad Pro" charset="0"/>
                <a:cs typeface="Myriad Pro" charset="0"/>
              </a:rPr>
              <a:t>Median filter</a:t>
            </a:r>
          </a:p>
        </p:txBody>
      </p:sp>
      <p:sp>
        <p:nvSpPr>
          <p:cNvPr id="3" name="Content Placeholder 2"/>
          <p:cNvSpPr>
            <a:spLocks noGrp="1"/>
          </p:cNvSpPr>
          <p:nvPr>
            <p:ph idx="1"/>
          </p:nvPr>
        </p:nvSpPr>
        <p:spPr>
          <a:xfrm>
            <a:off x="628650" y="1825625"/>
            <a:ext cx="7848085" cy="4351338"/>
          </a:xfrm>
        </p:spPr>
        <p:txBody>
          <a:bodyPr>
            <a:normAutofit/>
          </a:bodyPr>
          <a:lstStyle/>
          <a:p>
            <a:r>
              <a:rPr lang="en-US" sz="2400" dirty="0">
                <a:latin typeface="Myriad Pro" charset="0"/>
                <a:ea typeface="Myriad Pro" charset="0"/>
                <a:cs typeface="Myriad Pro" charset="0"/>
              </a:rPr>
              <a:t>Ý nghĩa: Median filter mô tả xu hướng trung tâm (central tendency) hơn là trung bình số học (Mean filter) </a:t>
            </a:r>
            <a:r>
              <a:rPr lang="en-US" sz="2400" dirty="0">
                <a:latin typeface="Myriad Pro" charset="0"/>
                <a:ea typeface="Myriad Pro" charset="0"/>
                <a:cs typeface="Myriad Pro" charset="0"/>
                <a:sym typeface="Wingdings"/>
              </a:rPr>
              <a:t> Ứng dụng lọc nhiễu trong xử lý ảnh và tín hiệu.</a:t>
            </a:r>
          </a:p>
          <a:p>
            <a:endParaRPr lang="en-US" sz="2400" dirty="0">
              <a:latin typeface="Myriad Pro" charset="0"/>
              <a:ea typeface="Myriad Pro" charset="0"/>
              <a:cs typeface="Myriad Pro" charset="0"/>
            </a:endParaRPr>
          </a:p>
          <a:p>
            <a:endParaRPr lang="en-US" sz="2400" dirty="0">
              <a:latin typeface="Myriad Pro" charset="0"/>
              <a:ea typeface="Myriad Pro" charset="0"/>
              <a:cs typeface="Myriad Pro" charset="0"/>
            </a:endParaRP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11</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1335791" y="2941479"/>
            <a:ext cx="6325397" cy="3088618"/>
          </a:xfrm>
          <a:prstGeom prst="rect">
            <a:avLst/>
          </a:prstGeom>
          <a:noFill/>
          <a:ln>
            <a:noFill/>
          </a:ln>
        </p:spPr>
      </p:pic>
    </p:spTree>
    <p:extLst>
      <p:ext uri="{BB962C8B-B14F-4D97-AF65-F5344CB8AC3E}">
        <p14:creationId xmlns:p14="http://schemas.microsoft.com/office/powerpoint/2010/main" val="205268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4926781" cy="994172"/>
          </a:xfrm>
        </p:spPr>
        <p:txBody>
          <a:bodyPr>
            <a:normAutofit/>
          </a:bodyPr>
          <a:lstStyle/>
          <a:p>
            <a:r>
              <a:rPr lang="en-US" sz="4000" b="1" dirty="0">
                <a:solidFill>
                  <a:srgbClr val="094EA2"/>
                </a:solidFill>
                <a:latin typeface="Myriad Pro" charset="0"/>
                <a:ea typeface="Myriad Pro" charset="0"/>
                <a:cs typeface="Myriad Pro" charset="0"/>
              </a:rPr>
              <a:t>Median filter</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12</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342" y="1367359"/>
            <a:ext cx="8160384" cy="5075545"/>
          </a:xfrm>
          <a:prstGeom prst="rect">
            <a:avLst/>
          </a:prstGeom>
          <a:noFill/>
          <a:ln>
            <a:noFill/>
          </a:ln>
        </p:spPr>
      </p:pic>
    </p:spTree>
    <p:extLst>
      <p:ext uri="{BB962C8B-B14F-4D97-AF65-F5344CB8AC3E}">
        <p14:creationId xmlns:p14="http://schemas.microsoft.com/office/powerpoint/2010/main" val="12441028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3</a:t>
            </a:r>
            <a:r>
              <a:rPr lang="en-US" sz="2800" b="1" baseline="30000" dirty="0">
                <a:solidFill>
                  <a:srgbClr val="094EA2"/>
                </a:solidFill>
                <a:latin typeface="Myriad Pro" charset="0"/>
                <a:ea typeface="Myriad Pro" charset="0"/>
                <a:cs typeface="Myriad Pro" charset="0"/>
              </a:rPr>
              <a:t>rd</a:t>
            </a:r>
            <a:r>
              <a:rPr lang="en-US" sz="2800" b="1" dirty="0">
                <a:solidFill>
                  <a:srgbClr val="094EA2"/>
                </a:solidFill>
                <a:latin typeface="Myriad Pro" charset="0"/>
                <a:ea typeface="Myriad Pro" charset="0"/>
                <a:cs typeface="Myriad Pro" charset="0"/>
              </a:rPr>
              <a:t> </a:t>
            </a:r>
            <a:r>
              <a:rPr lang="mr-IN" sz="2800" b="1" dirty="0">
                <a:solidFill>
                  <a:srgbClr val="094EA2"/>
                </a:solidFill>
                <a:latin typeface="Myriad Pro" charset="0"/>
                <a:ea typeface="Myriad Pro" charset="0"/>
                <a:cs typeface="Myriad Pro" charset="0"/>
              </a:rPr>
              <a:t>–</a:t>
            </a:r>
            <a:r>
              <a:rPr lang="en-US" sz="2800" b="1" dirty="0">
                <a:solidFill>
                  <a:srgbClr val="094EA2"/>
                </a:solidFill>
                <a:latin typeface="Myriad Pro" charset="0"/>
                <a:ea typeface="Myriad Pro" charset="0"/>
                <a:cs typeface="Myriad Pro" charset="0"/>
              </a:rPr>
              <a:t>order Low-pass Butterworth</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13</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Content Placeholder 2"/>
          <p:cNvSpPr>
            <a:spLocks noGrp="1"/>
          </p:cNvSpPr>
          <p:nvPr>
            <p:ph idx="1"/>
          </p:nvPr>
        </p:nvSpPr>
        <p:spPr>
          <a:xfrm>
            <a:off x="628650" y="1825625"/>
            <a:ext cx="3832139" cy="4351338"/>
          </a:xfrm>
        </p:spPr>
        <p:txBody>
          <a:bodyPr>
            <a:normAutofit/>
          </a:bodyPr>
          <a:lstStyle/>
          <a:p>
            <a:r>
              <a:rPr lang="en-US" sz="2400" dirty="0">
                <a:latin typeface="Myriad Pro" charset="0"/>
                <a:ea typeface="Myriad Pro" charset="0"/>
                <a:cs typeface="Myriad Pro" charset="0"/>
              </a:rPr>
              <a:t>Là bộ lọc thông thấp (low-pass) cho phép tần số thấp hơn tần số cắt bỏ (cutoff frequencies = 20Hz) được thông qua và làm suy yếu tần số cao hơn mức cutoff.</a:t>
            </a:r>
          </a:p>
          <a:p>
            <a:r>
              <a:rPr lang="en-US" sz="2400" dirty="0">
                <a:latin typeface="Myriad Pro" charset="0"/>
                <a:ea typeface="Myriad Pro" charset="0"/>
                <a:cs typeface="Myriad Pro" charset="0"/>
              </a:rPr>
              <a:t>3</a:t>
            </a:r>
            <a:r>
              <a:rPr lang="en-US" sz="2400" baseline="30000" dirty="0">
                <a:latin typeface="Myriad Pro" charset="0"/>
                <a:ea typeface="Myriad Pro" charset="0"/>
                <a:cs typeface="Myriad Pro" charset="0"/>
              </a:rPr>
              <a:t>rd</a:t>
            </a:r>
            <a:r>
              <a:rPr lang="en-US" sz="2400" dirty="0">
                <a:latin typeface="Myriad Pro" charset="0"/>
                <a:ea typeface="Myriad Pro" charset="0"/>
                <a:cs typeface="Myriad Pro" charset="0"/>
              </a:rPr>
              <a:t>-order là bậc 3 để tạo nên độ thoải màu xanh lá như hình</a:t>
            </a:r>
          </a:p>
          <a:p>
            <a:endParaRPr lang="en-US" sz="2400" dirty="0">
              <a:latin typeface="Myriad Pro" charset="0"/>
              <a:ea typeface="Myriad Pro" charset="0"/>
              <a:cs typeface="Myriad Pro" charset="0"/>
            </a:endParaRPr>
          </a:p>
          <a:p>
            <a:endParaRPr lang="en-US" sz="2400" dirty="0">
              <a:latin typeface="Myriad Pro" charset="0"/>
              <a:ea typeface="Myriad Pro" charset="0"/>
              <a:cs typeface="Myriad Pro" charset="0"/>
            </a:endParaRPr>
          </a:p>
        </p:txBody>
      </p:sp>
      <p:pic>
        <p:nvPicPr>
          <p:cNvPr id="7" name="Picture 6" descr="utterworth filter approximations"/>
          <p:cNvPicPr/>
          <p:nvPr/>
        </p:nvPicPr>
        <p:blipFill>
          <a:blip r:embed="rId4">
            <a:extLst>
              <a:ext uri="{28A0092B-C50C-407E-A947-70E740481C1C}">
                <a14:useLocalDpi xmlns:a14="http://schemas.microsoft.com/office/drawing/2010/main" val="0"/>
              </a:ext>
            </a:extLst>
          </a:blip>
          <a:srcRect/>
          <a:stretch>
            <a:fillRect/>
          </a:stretch>
        </p:blipFill>
        <p:spPr bwMode="auto">
          <a:xfrm>
            <a:off x="4460789" y="1941952"/>
            <a:ext cx="4190486" cy="4001648"/>
          </a:xfrm>
          <a:prstGeom prst="rect">
            <a:avLst/>
          </a:prstGeom>
          <a:noFill/>
          <a:ln>
            <a:noFill/>
          </a:ln>
        </p:spPr>
      </p:pic>
    </p:spTree>
    <p:extLst>
      <p:ext uri="{BB962C8B-B14F-4D97-AF65-F5344CB8AC3E}">
        <p14:creationId xmlns:p14="http://schemas.microsoft.com/office/powerpoint/2010/main" val="3328191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3</a:t>
            </a:r>
            <a:r>
              <a:rPr lang="en-US" sz="2800" b="1" baseline="30000" dirty="0">
                <a:solidFill>
                  <a:srgbClr val="094EA2"/>
                </a:solidFill>
                <a:latin typeface="Myriad Pro" charset="0"/>
                <a:ea typeface="Myriad Pro" charset="0"/>
                <a:cs typeface="Myriad Pro" charset="0"/>
              </a:rPr>
              <a:t>rd</a:t>
            </a:r>
            <a:r>
              <a:rPr lang="en-US" sz="2800" b="1" dirty="0">
                <a:solidFill>
                  <a:srgbClr val="094EA2"/>
                </a:solidFill>
                <a:latin typeface="Myriad Pro" charset="0"/>
                <a:ea typeface="Myriad Pro" charset="0"/>
                <a:cs typeface="Myriad Pro" charset="0"/>
              </a:rPr>
              <a:t> </a:t>
            </a:r>
            <a:r>
              <a:rPr lang="mr-IN" sz="2800" b="1" dirty="0">
                <a:solidFill>
                  <a:srgbClr val="094EA2"/>
                </a:solidFill>
                <a:latin typeface="Myriad Pro" charset="0"/>
                <a:ea typeface="Myriad Pro" charset="0"/>
                <a:cs typeface="Myriad Pro" charset="0"/>
              </a:rPr>
              <a:t>–</a:t>
            </a:r>
            <a:r>
              <a:rPr lang="en-US" sz="2800" b="1" dirty="0">
                <a:solidFill>
                  <a:srgbClr val="094EA2"/>
                </a:solidFill>
                <a:latin typeface="Myriad Pro" charset="0"/>
                <a:ea typeface="Myriad Pro" charset="0"/>
                <a:cs typeface="Myriad Pro" charset="0"/>
              </a:rPr>
              <a:t>order Low-pass Butterworth</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14</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Content Placeholder 2"/>
          <p:cNvSpPr>
            <a:spLocks noGrp="1"/>
          </p:cNvSpPr>
          <p:nvPr>
            <p:ph idx="1"/>
          </p:nvPr>
        </p:nvSpPr>
        <p:spPr>
          <a:xfrm>
            <a:off x="628650" y="1825625"/>
            <a:ext cx="2242709" cy="4351338"/>
          </a:xfrm>
        </p:spPr>
        <p:txBody>
          <a:bodyPr>
            <a:normAutofit/>
          </a:bodyPr>
          <a:lstStyle/>
          <a:p>
            <a:r>
              <a:rPr lang="en-US" sz="2400" dirty="0">
                <a:latin typeface="Myriad Pro" charset="0"/>
                <a:ea typeface="Myriad Pro" charset="0"/>
                <a:cs typeface="Myriad Pro" charset="0"/>
              </a:rPr>
              <a:t>Nhóm nghiên cứu sử dụng Butterworth để tạo nên độ thoải không nhấp nhô</a:t>
            </a:r>
          </a:p>
        </p:txBody>
      </p:sp>
      <p:pic>
        <p:nvPicPr>
          <p:cNvPr id="10" name="Picture 9"/>
          <p:cNvPicPr/>
          <p:nvPr/>
        </p:nvPicPr>
        <p:blipFill>
          <a:blip r:embed="rId4"/>
          <a:stretch>
            <a:fillRect/>
          </a:stretch>
        </p:blipFill>
        <p:spPr>
          <a:xfrm>
            <a:off x="2871360" y="1411459"/>
            <a:ext cx="5866412" cy="4765504"/>
          </a:xfrm>
          <a:prstGeom prst="rect">
            <a:avLst/>
          </a:prstGeom>
        </p:spPr>
      </p:pic>
    </p:spTree>
    <p:extLst>
      <p:ext uri="{BB962C8B-B14F-4D97-AF65-F5344CB8AC3E}">
        <p14:creationId xmlns:p14="http://schemas.microsoft.com/office/powerpoint/2010/main" val="2055836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3</a:t>
            </a:r>
            <a:r>
              <a:rPr lang="en-US" sz="2800" b="1" baseline="30000" dirty="0">
                <a:solidFill>
                  <a:srgbClr val="094EA2"/>
                </a:solidFill>
                <a:latin typeface="Myriad Pro" charset="0"/>
                <a:ea typeface="Myriad Pro" charset="0"/>
                <a:cs typeface="Myriad Pro" charset="0"/>
              </a:rPr>
              <a:t>rd</a:t>
            </a:r>
            <a:r>
              <a:rPr lang="en-US" sz="2800" b="1" dirty="0">
                <a:solidFill>
                  <a:srgbClr val="094EA2"/>
                </a:solidFill>
                <a:latin typeface="Myriad Pro" charset="0"/>
                <a:ea typeface="Myriad Pro" charset="0"/>
                <a:cs typeface="Myriad Pro" charset="0"/>
              </a:rPr>
              <a:t> </a:t>
            </a:r>
            <a:r>
              <a:rPr lang="mr-IN" sz="2800" b="1" dirty="0">
                <a:solidFill>
                  <a:srgbClr val="094EA2"/>
                </a:solidFill>
                <a:latin typeface="Myriad Pro" charset="0"/>
                <a:ea typeface="Myriad Pro" charset="0"/>
                <a:cs typeface="Myriad Pro" charset="0"/>
              </a:rPr>
              <a:t>–</a:t>
            </a:r>
            <a:r>
              <a:rPr lang="en-US" sz="2800" b="1" dirty="0">
                <a:solidFill>
                  <a:srgbClr val="094EA2"/>
                </a:solidFill>
                <a:latin typeface="Myriad Pro" charset="0"/>
                <a:ea typeface="Myriad Pro" charset="0"/>
                <a:cs typeface="Myriad Pro" charset="0"/>
              </a:rPr>
              <a:t>order Low-pass Butterworth</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15</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2"/>
          <p:cNvSpPr>
            <a:spLocks noGrp="1"/>
          </p:cNvSpPr>
          <p:nvPr>
            <p:ph idx="1"/>
          </p:nvPr>
        </p:nvSpPr>
        <p:spPr>
          <a:xfrm>
            <a:off x="628650" y="1825625"/>
            <a:ext cx="7886700" cy="4351338"/>
          </a:xfrm>
        </p:spPr>
        <p:txBody>
          <a:bodyPr>
            <a:normAutofit/>
          </a:bodyPr>
          <a:lstStyle/>
          <a:p>
            <a:r>
              <a:rPr lang="en-US" sz="2400" dirty="0">
                <a:latin typeface="Myriad Pro" charset="0"/>
                <a:ea typeface="Myriad Pro" charset="0"/>
                <a:cs typeface="Myriad Pro" charset="0"/>
              </a:rPr>
              <a:t>Lý do sử dụng bộ lọc thông thấp là vì nhóm đã kết luận được 99% năng lượng ở ngưỡng dưới 15Hz. Cao hơn thì được cắt bỏ do đó chỉ là độ giật ngoài ý muốn.</a:t>
            </a:r>
          </a:p>
        </p:txBody>
      </p:sp>
      <p:pic>
        <p:nvPicPr>
          <p:cNvPr id="12" name="Picture 11"/>
          <p:cNvPicPr/>
          <p:nvPr/>
        </p:nvPicPr>
        <p:blipFill>
          <a:blip r:embed="rId4"/>
          <a:stretch>
            <a:fillRect/>
          </a:stretch>
        </p:blipFill>
        <p:spPr>
          <a:xfrm>
            <a:off x="1968492" y="3171508"/>
            <a:ext cx="5731510" cy="2700655"/>
          </a:xfrm>
          <a:prstGeom prst="rect">
            <a:avLst/>
          </a:prstGeom>
        </p:spPr>
      </p:pic>
    </p:spTree>
    <p:extLst>
      <p:ext uri="{BB962C8B-B14F-4D97-AF65-F5344CB8AC3E}">
        <p14:creationId xmlns:p14="http://schemas.microsoft.com/office/powerpoint/2010/main" val="2062784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Xác định bài toán</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16</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2"/>
          <p:cNvSpPr>
            <a:spLocks noGrp="1"/>
          </p:cNvSpPr>
          <p:nvPr>
            <p:ph idx="1"/>
          </p:nvPr>
        </p:nvSpPr>
        <p:spPr>
          <a:xfrm>
            <a:off x="628650" y="1825625"/>
            <a:ext cx="7886700" cy="4351338"/>
          </a:xfrm>
        </p:spPr>
        <p:txBody>
          <a:bodyPr>
            <a:normAutofit/>
          </a:bodyPr>
          <a:lstStyle/>
          <a:p>
            <a:r>
              <a:rPr lang="en-US" sz="2400" dirty="0">
                <a:latin typeface="Myriad Pro" charset="0"/>
                <a:ea typeface="Myriad Pro" charset="0"/>
                <a:cs typeface="Myriad Pro" charset="0"/>
              </a:rPr>
              <a:t>Sử dụng Machine Learning để phân loại (classification) 6 hoạt động.</a:t>
            </a:r>
          </a:p>
          <a:p>
            <a:r>
              <a:rPr lang="en-US" sz="2400" dirty="0">
                <a:latin typeface="Myriad Pro" charset="0"/>
                <a:ea typeface="Myriad Pro" charset="0"/>
                <a:cs typeface="Myriad Pro" charset="0"/>
              </a:rPr>
              <a:t>Áp dụng nhiều thuật toán khác nhau để tìm tối ưu</a:t>
            </a:r>
          </a:p>
          <a:p>
            <a:r>
              <a:rPr lang="en-US" sz="2400" dirty="0">
                <a:latin typeface="Myriad Pro" charset="0"/>
                <a:ea typeface="Myriad Pro" charset="0"/>
                <a:cs typeface="Myriad Pro" charset="0"/>
              </a:rPr>
              <a:t>Sử dụng Model tối ưu để dự đoán dữ liệu thời gian thực trên Android</a:t>
            </a:r>
          </a:p>
          <a:p>
            <a:r>
              <a:rPr lang="en-US" sz="2400" dirty="0">
                <a:latin typeface="Myriad Pro" charset="0"/>
                <a:ea typeface="Myriad Pro" charset="0"/>
                <a:cs typeface="Myriad Pro" charset="0"/>
              </a:rPr>
              <a:t>Sử dụng bộ lọc trên Android nhằm tương thích Model</a:t>
            </a:r>
          </a:p>
          <a:p>
            <a:r>
              <a:rPr lang="en-US" sz="2400" dirty="0">
                <a:latin typeface="Myriad Pro" charset="0"/>
                <a:ea typeface="Myriad Pro" charset="0"/>
                <a:cs typeface="Myriad Pro" charset="0"/>
              </a:rPr>
              <a:t>Ứng dụng sau khi nhận diện 6 hoạt động</a:t>
            </a:r>
          </a:p>
        </p:txBody>
      </p:sp>
    </p:spTree>
    <p:extLst>
      <p:ext uri="{BB962C8B-B14F-4D97-AF65-F5344CB8AC3E}">
        <p14:creationId xmlns:p14="http://schemas.microsoft.com/office/powerpoint/2010/main" val="17796300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17</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86700" cy="4351338"/>
          </a:xfrm>
        </p:spPr>
        <p:txBody>
          <a:bodyPr>
            <a:normAutofit/>
          </a:bodyPr>
          <a:lstStyle/>
          <a:p>
            <a:r>
              <a:rPr lang="en-US" sz="2400" dirty="0">
                <a:latin typeface="Myriad Pro" charset="0"/>
                <a:ea typeface="Myriad Pro" charset="0"/>
                <a:cs typeface="Myriad Pro" charset="0"/>
              </a:rPr>
              <a:t>Tiếp cận từ bộ dataset trên Kaggle (đã điều chỉnh) các features lại thành tổng cộng 561 chỉ số</a:t>
            </a:r>
          </a:p>
          <a:p>
            <a:r>
              <a:rPr lang="en-US" sz="2400">
                <a:hlinkClick r:id="rId4"/>
              </a:rPr>
              <a:t>https://www.kaggle.com/uciml/human-activity-recognition-with-smartphones</a:t>
            </a:r>
            <a:endParaRPr lang="en-US" sz="2400"/>
          </a:p>
          <a:p>
            <a:endParaRPr lang="en-US" sz="2400" dirty="0">
              <a:latin typeface="Myriad Pro" charset="0"/>
              <a:ea typeface="Myriad Pro" charset="0"/>
              <a:cs typeface="Myriad Pro" charset="0"/>
            </a:endParaRPr>
          </a:p>
          <a:p>
            <a:r>
              <a:rPr lang="en-US" sz="2400" dirty="0">
                <a:latin typeface="Myriad Pro" charset="0"/>
                <a:ea typeface="Myriad Pro" charset="0"/>
                <a:cs typeface="Myriad Pro" charset="0"/>
              </a:rPr>
              <a:t>Tiếp cận từ bộ dataset gốc nhóm nghiên cứu với 9 chỉ số (xyz Gyroscope, xyz Body Accelerometer, xyz Gravity)</a:t>
            </a:r>
          </a:p>
          <a:p>
            <a:r>
              <a:rPr lang="en-US" sz="2400">
                <a:hlinkClick r:id="rId5"/>
              </a:rPr>
              <a:t>https://archive.ics.uci.edu/ml/datasets/human+activity+recognition+using+smartphones</a:t>
            </a:r>
            <a:endParaRPr lang="en-US" sz="2400"/>
          </a:p>
        </p:txBody>
      </p:sp>
    </p:spTree>
    <p:extLst>
      <p:ext uri="{BB962C8B-B14F-4D97-AF65-F5344CB8AC3E}">
        <p14:creationId xmlns:p14="http://schemas.microsoft.com/office/powerpoint/2010/main" val="567603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đã xử lý</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18</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86700" cy="4351338"/>
          </a:xfrm>
        </p:spPr>
        <p:txBody>
          <a:bodyPr>
            <a:normAutofit/>
          </a:bodyPr>
          <a:lstStyle/>
          <a:p>
            <a:r>
              <a:rPr lang="en-US" sz="2400"/>
              <a:t>Sử dụng Thuật toán Simple Neural Network, chia dataset ra như sau</a:t>
            </a:r>
          </a:p>
          <a:p>
            <a:r>
              <a:rPr lang="en-US" sz="2400"/>
              <a:t>Bộ testing: 30% - ~2000 records</a:t>
            </a:r>
          </a:p>
          <a:p>
            <a:r>
              <a:rPr lang="en-US" sz="2400"/>
              <a:t>Bộ training: 70% - ~8000 records</a:t>
            </a:r>
          </a:p>
          <a:p>
            <a:pPr lvl="1"/>
            <a:r>
              <a:rPr lang="en-US" sz="2000"/>
              <a:t>Bộ validation: lấy 10% phần tử cuối của bộ training</a:t>
            </a:r>
          </a:p>
          <a:p>
            <a:pPr lvl="1"/>
            <a:endParaRPr lang="en-US" sz="2000"/>
          </a:p>
          <a:p>
            <a:r>
              <a:rPr lang="en-US" sz="2400"/>
              <a:t>Số vòng training (epochs) khoảng 700 lần</a:t>
            </a:r>
          </a:p>
          <a:p>
            <a:r>
              <a:rPr lang="en-US" sz="2400"/>
              <a:t>Kết quả: độ chính xác 93.69%</a:t>
            </a:r>
          </a:p>
        </p:txBody>
      </p:sp>
    </p:spTree>
    <p:extLst>
      <p:ext uri="{BB962C8B-B14F-4D97-AF65-F5344CB8AC3E}">
        <p14:creationId xmlns:p14="http://schemas.microsoft.com/office/powerpoint/2010/main" val="681735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đã xử lý</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19</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49144" cy="4351338"/>
          </a:xfrm>
        </p:spPr>
        <p:txBody>
          <a:bodyPr>
            <a:normAutofit/>
          </a:bodyPr>
          <a:lstStyle/>
          <a:p>
            <a:r>
              <a:rPr lang="en-US" sz="2400"/>
              <a:t>Model gồm 3 lớp, sử dụng tối ưu Stochastic Gradient Descent (SGD), Learning rate 0.0001, Early stopping, save model mỗi 5 epochs</a:t>
            </a:r>
          </a:p>
          <a:p>
            <a:r>
              <a:rPr lang="en-US" sz="2400"/>
              <a:t>Lớp đầu vào input 561 features sau đó cho ra output 64, sử dụng activation function là ReLU, dropout 30%</a:t>
            </a:r>
          </a:p>
          <a:p>
            <a:r>
              <a:rPr lang="en-US" sz="2400"/>
              <a:t>Lớp thứ 2 act func ReLU, output 64, dropout 30%</a:t>
            </a:r>
          </a:p>
          <a:p>
            <a:r>
              <a:rPr lang="en-US" sz="2400"/>
              <a:t>Lớp cuối act func Softmax output 6</a:t>
            </a:r>
          </a:p>
          <a:p>
            <a:endParaRPr lang="en-US" sz="2400"/>
          </a:p>
        </p:txBody>
      </p:sp>
      <p:pic>
        <p:nvPicPr>
          <p:cNvPr id="3" name="Picture 2"/>
          <p:cNvPicPr>
            <a:picLocks noChangeAspect="1"/>
          </p:cNvPicPr>
          <p:nvPr/>
        </p:nvPicPr>
        <p:blipFill>
          <a:blip r:embed="rId4"/>
          <a:stretch>
            <a:fillRect/>
          </a:stretch>
        </p:blipFill>
        <p:spPr>
          <a:xfrm>
            <a:off x="2440214" y="4608134"/>
            <a:ext cx="4025900" cy="170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4827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5820" y="1521914"/>
            <a:ext cx="4100512" cy="994172"/>
          </a:xfrm>
        </p:spPr>
        <p:txBody>
          <a:bodyPr>
            <a:normAutofit/>
          </a:bodyPr>
          <a:lstStyle/>
          <a:p>
            <a:r>
              <a:rPr lang="en-US" sz="2550" b="1" dirty="0">
                <a:solidFill>
                  <a:schemeClr val="accent1"/>
                </a:solidFill>
                <a:latin typeface="Myriad Pro" charset="0"/>
                <a:ea typeface="Myriad Pro" charset="0"/>
                <a:cs typeface="Myriad Pro" charset="0"/>
              </a:rPr>
              <a:t>Bảo vệ khóa luận tốt nghiệp</a:t>
            </a:r>
          </a:p>
        </p:txBody>
      </p:sp>
      <p:sp>
        <p:nvSpPr>
          <p:cNvPr id="5" name="Content Placeholder 2"/>
          <p:cNvSpPr>
            <a:spLocks noGrp="1"/>
          </p:cNvSpPr>
          <p:nvPr>
            <p:ph idx="1"/>
          </p:nvPr>
        </p:nvSpPr>
        <p:spPr>
          <a:xfrm>
            <a:off x="1475956" y="3349141"/>
            <a:ext cx="5920239" cy="2248469"/>
          </a:xfrm>
        </p:spPr>
        <p:txBody>
          <a:bodyPr>
            <a:normAutofit fontScale="92500"/>
          </a:bodyPr>
          <a:lstStyle/>
          <a:p>
            <a:r>
              <a:rPr lang="en-US" sz="2400" dirty="0">
                <a:latin typeface="Myriad Pro" charset="0"/>
                <a:ea typeface="Myriad Pro" charset="0"/>
                <a:cs typeface="Myriad Pro" charset="0"/>
              </a:rPr>
              <a:t>Giảng viên hướng dẫn	: Ph.D Nguyễn Trùng Lập</a:t>
            </a:r>
          </a:p>
          <a:p>
            <a:r>
              <a:rPr lang="en-US" sz="2400" dirty="0">
                <a:latin typeface="Myriad Pro" charset="0"/>
                <a:ea typeface="Myriad Pro" charset="0"/>
                <a:cs typeface="Myriad Pro" charset="0"/>
              </a:rPr>
              <a:t>Lớp			: TIN499DV01</a:t>
            </a:r>
          </a:p>
          <a:p>
            <a:r>
              <a:rPr lang="en-US" sz="2400" dirty="0">
                <a:latin typeface="Myriad Pro" charset="0"/>
                <a:ea typeface="Myriad Pro" charset="0"/>
                <a:cs typeface="Myriad Pro" charset="0"/>
              </a:rPr>
              <a:t>Thời gian thực hiện	: 16/07 - 26/10/2018</a:t>
            </a:r>
          </a:p>
          <a:p>
            <a:r>
              <a:rPr lang="en-US" sz="2400" dirty="0">
                <a:latin typeface="Myriad Pro" charset="0"/>
                <a:ea typeface="Myriad Pro" charset="0"/>
                <a:cs typeface="Myriad Pro" charset="0"/>
              </a:rPr>
              <a:t>Sinh viên thực hiện	: Lưu Tấn Nguyên</a:t>
            </a:r>
          </a:p>
          <a:p>
            <a:r>
              <a:rPr lang="en-US" sz="2400" dirty="0">
                <a:latin typeface="Myriad Pro" charset="0"/>
                <a:ea typeface="Myriad Pro" charset="0"/>
                <a:cs typeface="Myriad Pro" charset="0"/>
              </a:rPr>
              <a:t>Mã số sinh viên	: 2152192 </a:t>
            </a:r>
          </a:p>
        </p:txBody>
      </p:sp>
      <p:sp>
        <p:nvSpPr>
          <p:cNvPr id="12" name="Slide Number Placeholder 11"/>
          <p:cNvSpPr>
            <a:spLocks noGrp="1"/>
          </p:cNvSpPr>
          <p:nvPr>
            <p:ph type="sldNum" sz="quarter" idx="12"/>
          </p:nvPr>
        </p:nvSpPr>
        <p:spPr>
          <a:xfrm>
            <a:off x="6865722" y="6248102"/>
            <a:ext cx="2057400" cy="365125"/>
          </a:xfrm>
        </p:spPr>
        <p:txBody>
          <a:bodyPr/>
          <a:lstStyle/>
          <a:p>
            <a:r>
              <a:rPr lang="en-US" sz="1800" b="1" smtClean="0">
                <a:solidFill>
                  <a:schemeClr val="tx1"/>
                </a:solidFill>
              </a:rPr>
              <a:t>Trang </a:t>
            </a:r>
            <a:fld id="{32786644-5D9B-104D-8011-05FE7EC010BE}" type="slidenum">
              <a:rPr lang="en-US" sz="1800" b="1" smtClean="0">
                <a:solidFill>
                  <a:schemeClr val="tx1"/>
                </a:solidFill>
              </a:rPr>
              <a:t>2</a:t>
            </a:fld>
            <a:endParaRPr lang="en-US" sz="1800" b="1">
              <a:solidFill>
                <a:schemeClr val="tx1"/>
              </a:solidFill>
            </a:endParaRPr>
          </a:p>
        </p:txBody>
      </p:sp>
      <p:sp>
        <p:nvSpPr>
          <p:cNvPr id="4" name="Title 1"/>
          <p:cNvSpPr txBox="1">
            <a:spLocks/>
          </p:cNvSpPr>
          <p:nvPr/>
        </p:nvSpPr>
        <p:spPr>
          <a:xfrm>
            <a:off x="700087" y="2019000"/>
            <a:ext cx="7815263" cy="15878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094EA2"/>
                </a:solidFill>
                <a:latin typeface="Myriad Pro" charset="0"/>
                <a:ea typeface="Myriad Pro" charset="0"/>
                <a:cs typeface="Myriad Pro" charset="0"/>
              </a:rPr>
              <a:t>Human Activity Recognition</a:t>
            </a:r>
          </a:p>
        </p:txBody>
      </p:sp>
    </p:spTree>
    <p:extLst>
      <p:ext uri="{BB962C8B-B14F-4D97-AF65-F5344CB8AC3E}">
        <p14:creationId xmlns:p14="http://schemas.microsoft.com/office/powerpoint/2010/main" val="750047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đã xử lý</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20</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49144" cy="4351338"/>
          </a:xfrm>
        </p:spPr>
        <p:txBody>
          <a:bodyPr>
            <a:normAutofit/>
          </a:bodyPr>
          <a:lstStyle/>
          <a:p>
            <a:r>
              <a:rPr lang="en-US" sz="2400"/>
              <a:t>SGD là thuật toán tối ưu.</a:t>
            </a:r>
          </a:p>
          <a:p>
            <a:r>
              <a:rPr lang="en-US" sz="2400"/>
              <a:t>ReLU: loại bỏ giá trị âm thay bằng 0 giúp hội tụ nhanh</a:t>
            </a:r>
          </a:p>
          <a:p>
            <a:r>
              <a:rPr lang="en-US" sz="2400"/>
              <a:t>Learning rate càng thấp, học càng sâu và lâu. Cần vừa đủ để tránh Overfitting</a:t>
            </a:r>
          </a:p>
          <a:p>
            <a:r>
              <a:rPr lang="en-US" sz="2400"/>
              <a:t>Dropout: cho ngẫu nhiên các unit thành 0 ở % nhất định</a:t>
            </a:r>
          </a:p>
          <a:p>
            <a:r>
              <a:rPr lang="en-US" sz="2400"/>
              <a:t>Softmax: thuật toán hồi quy nhằm phân loại hoạt động</a:t>
            </a:r>
          </a:p>
          <a:p>
            <a:endParaRPr lang="en-US" sz="2400"/>
          </a:p>
          <a:p>
            <a:endParaRPr lang="en-US" sz="2400"/>
          </a:p>
          <a:p>
            <a:endParaRPr lang="en-US" sz="2400"/>
          </a:p>
        </p:txBody>
      </p:sp>
    </p:spTree>
    <p:extLst>
      <p:ext uri="{BB962C8B-B14F-4D97-AF65-F5344CB8AC3E}">
        <p14:creationId xmlns:p14="http://schemas.microsoft.com/office/powerpoint/2010/main" val="1266605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đã xử lý</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21</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49144" cy="4351338"/>
          </a:xfrm>
        </p:spPr>
        <p:txBody>
          <a:bodyPr>
            <a:normAutofit/>
          </a:bodyPr>
          <a:lstStyle/>
          <a:p>
            <a:endParaRPr lang="en-US" sz="2400"/>
          </a:p>
          <a:p>
            <a:endParaRPr lang="en-US" sz="2400"/>
          </a:p>
        </p:txBody>
      </p:sp>
      <p:pic>
        <p:nvPicPr>
          <p:cNvPr id="6" name="Picture 5" descr="https://upload.wikimedia.org/wikipedia/commons/thumb/1/19/Overfitting.svg/300px-Overfitting.svg.png"/>
          <p:cNvPicPr/>
          <p:nvPr/>
        </p:nvPicPr>
        <p:blipFill>
          <a:blip r:embed="rId4">
            <a:extLst>
              <a:ext uri="{28A0092B-C50C-407E-A947-70E740481C1C}">
                <a14:useLocalDpi xmlns:a14="http://schemas.microsoft.com/office/drawing/2010/main" val="0"/>
              </a:ext>
            </a:extLst>
          </a:blip>
          <a:srcRect/>
          <a:stretch>
            <a:fillRect/>
          </a:stretch>
        </p:blipFill>
        <p:spPr bwMode="auto">
          <a:xfrm>
            <a:off x="3566160" y="1825625"/>
            <a:ext cx="4689566" cy="4222478"/>
          </a:xfrm>
          <a:prstGeom prst="rect">
            <a:avLst/>
          </a:prstGeom>
          <a:noFill/>
          <a:ln>
            <a:noFill/>
          </a:ln>
        </p:spPr>
      </p:pic>
      <p:sp>
        <p:nvSpPr>
          <p:cNvPr id="7" name="Content Placeholder 2"/>
          <p:cNvSpPr txBox="1">
            <a:spLocks/>
          </p:cNvSpPr>
          <p:nvPr/>
        </p:nvSpPr>
        <p:spPr>
          <a:xfrm>
            <a:off x="781050" y="1978025"/>
            <a:ext cx="27851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Model bị overfiting là màu xanh lá</a:t>
            </a:r>
          </a:p>
          <a:p>
            <a:r>
              <a:rPr lang="en-US" sz="2400"/>
              <a:t>Model nên dùng là màu đen</a:t>
            </a:r>
          </a:p>
        </p:txBody>
      </p:sp>
    </p:spTree>
    <p:extLst>
      <p:ext uri="{BB962C8B-B14F-4D97-AF65-F5344CB8AC3E}">
        <p14:creationId xmlns:p14="http://schemas.microsoft.com/office/powerpoint/2010/main" val="20954882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đã xử lý</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22</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49144" cy="4351338"/>
          </a:xfrm>
        </p:spPr>
        <p:txBody>
          <a:bodyPr>
            <a:normAutofit/>
          </a:bodyPr>
          <a:lstStyle/>
          <a:p>
            <a:endParaRPr lang="en-US" sz="2400"/>
          </a:p>
          <a:p>
            <a:endParaRPr lang="en-US" sz="2400"/>
          </a:p>
        </p:txBody>
      </p:sp>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509450" y="1476103"/>
            <a:ext cx="8177349" cy="4807131"/>
          </a:xfrm>
          <a:prstGeom prst="rect">
            <a:avLst/>
          </a:prstGeom>
        </p:spPr>
      </p:pic>
    </p:spTree>
    <p:extLst>
      <p:ext uri="{BB962C8B-B14F-4D97-AF65-F5344CB8AC3E}">
        <p14:creationId xmlns:p14="http://schemas.microsoft.com/office/powerpoint/2010/main" val="253940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đã xử lý</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23</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49144" cy="4351338"/>
          </a:xfrm>
        </p:spPr>
        <p:txBody>
          <a:bodyPr>
            <a:normAutofit/>
          </a:bodyPr>
          <a:lstStyle/>
          <a:p>
            <a:endParaRPr lang="en-US" sz="2400"/>
          </a:p>
          <a:p>
            <a:endParaRPr lang="en-US" sz="2400"/>
          </a:p>
        </p:txBody>
      </p:sp>
      <p:pic>
        <p:nvPicPr>
          <p:cNvPr id="7" name="Picture 6" descr="C:\Users\giang\Downloads\Screen Shot 2018-10-24 at 19.41.13.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388" y="1580736"/>
            <a:ext cx="7981405" cy="4754750"/>
          </a:xfrm>
          <a:prstGeom prst="rect">
            <a:avLst/>
          </a:prstGeom>
          <a:noFill/>
          <a:ln>
            <a:noFill/>
          </a:ln>
        </p:spPr>
      </p:pic>
    </p:spTree>
    <p:extLst>
      <p:ext uri="{BB962C8B-B14F-4D97-AF65-F5344CB8AC3E}">
        <p14:creationId xmlns:p14="http://schemas.microsoft.com/office/powerpoint/2010/main" val="914318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đã xử lý</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24</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49144" cy="4351338"/>
          </a:xfrm>
        </p:spPr>
        <p:txBody>
          <a:bodyPr>
            <a:normAutofit/>
          </a:bodyPr>
          <a:lstStyle/>
          <a:p>
            <a:endParaRPr lang="en-US" sz="2400"/>
          </a:p>
          <a:p>
            <a:endParaRPr lang="en-US" sz="2400"/>
          </a:p>
        </p:txBody>
      </p:sp>
      <p:sp>
        <p:nvSpPr>
          <p:cNvPr id="8" name="Content Placeholder 2"/>
          <p:cNvSpPr txBox="1">
            <a:spLocks/>
          </p:cNvSpPr>
          <p:nvPr/>
        </p:nvSpPr>
        <p:spPr>
          <a:xfrm>
            <a:off x="781050" y="1978025"/>
            <a:ext cx="784914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Gặp vấn đề khi không thể feature mapping 561 chỉ số đầu vào trên bộ dữ liệu thời gian thực Android, do:</a:t>
            </a:r>
          </a:p>
          <a:p>
            <a:r>
              <a:rPr lang="en-US" sz="2400"/>
              <a:t>Không thể tính toán quá nhiều trong 1s để map được 561</a:t>
            </a:r>
          </a:p>
          <a:p>
            <a:r>
              <a:rPr lang="en-US" sz="2400"/>
              <a:t>==&gt; Chuyển hướng sang hướng tiếp cận dataset gốc của nhóm nghiên cứu.</a:t>
            </a:r>
          </a:p>
        </p:txBody>
      </p:sp>
    </p:spTree>
    <p:extLst>
      <p:ext uri="{BB962C8B-B14F-4D97-AF65-F5344CB8AC3E}">
        <p14:creationId xmlns:p14="http://schemas.microsoft.com/office/powerpoint/2010/main" val="18587656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gốc</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25</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49144" cy="4351338"/>
          </a:xfrm>
        </p:spPr>
        <p:txBody>
          <a:bodyPr>
            <a:normAutofit/>
          </a:bodyPr>
          <a:lstStyle/>
          <a:p>
            <a:endParaRPr lang="en-US" sz="2400"/>
          </a:p>
          <a:p>
            <a:endParaRPr lang="en-US" sz="2400"/>
          </a:p>
          <a:p>
            <a:endParaRPr lang="en-US" sz="2400"/>
          </a:p>
        </p:txBody>
      </p:sp>
      <p:sp>
        <p:nvSpPr>
          <p:cNvPr id="8" name="Content Placeholder 2"/>
          <p:cNvSpPr txBox="1">
            <a:spLocks/>
          </p:cNvSpPr>
          <p:nvPr/>
        </p:nvSpPr>
        <p:spPr>
          <a:xfrm>
            <a:off x="781050" y="1978025"/>
            <a:ext cx="784914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Chia thành 2 bộ:</a:t>
            </a:r>
          </a:p>
          <a:p>
            <a:r>
              <a:rPr lang="en-US" sz="2400"/>
              <a:t>Testing và validation: 30%</a:t>
            </a:r>
          </a:p>
          <a:p>
            <a:r>
              <a:rPr lang="en-US" sz="2400"/>
              <a:t>Training: 70%</a:t>
            </a:r>
          </a:p>
          <a:p>
            <a:endParaRPr lang="en-US" sz="2400"/>
          </a:p>
          <a:p>
            <a:r>
              <a:rPr lang="en-US" sz="2400"/>
              <a:t>Sử dụng thuật toán Recurrent Neural Network (RNN)</a:t>
            </a:r>
          </a:p>
          <a:p>
            <a:r>
              <a:rPr lang="en-US" sz="2400">
                <a:sym typeface="Wingdings"/>
              </a:rPr>
              <a:t> Cho ra kết quả không như kỳ vọng</a:t>
            </a:r>
            <a:endParaRPr lang="en-US" sz="2400"/>
          </a:p>
          <a:p>
            <a:r>
              <a:rPr lang="en-US" sz="2400"/>
              <a:t>Sử dụng thuật toán Long-short Term Memory (LSTM)</a:t>
            </a:r>
          </a:p>
          <a:p>
            <a:r>
              <a:rPr lang="en-US" sz="2400">
                <a:sym typeface="Wingdings"/>
              </a:rPr>
              <a:t> Cho ra kết quả chấp nhận được</a:t>
            </a:r>
            <a:endParaRPr lang="en-US" sz="2400"/>
          </a:p>
        </p:txBody>
      </p:sp>
    </p:spTree>
    <p:extLst>
      <p:ext uri="{BB962C8B-B14F-4D97-AF65-F5344CB8AC3E}">
        <p14:creationId xmlns:p14="http://schemas.microsoft.com/office/powerpoint/2010/main" val="717373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gốc</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26</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49144" cy="4351338"/>
          </a:xfrm>
        </p:spPr>
        <p:txBody>
          <a:bodyPr>
            <a:normAutofit/>
          </a:bodyPr>
          <a:lstStyle/>
          <a:p>
            <a:endParaRPr lang="en-US" sz="2400"/>
          </a:p>
          <a:p>
            <a:endParaRPr lang="en-US" sz="2400"/>
          </a:p>
          <a:p>
            <a:endParaRPr lang="en-US" sz="2400"/>
          </a:p>
        </p:txBody>
      </p:sp>
      <p:sp>
        <p:nvSpPr>
          <p:cNvPr id="8" name="Content Placeholder 2"/>
          <p:cNvSpPr txBox="1">
            <a:spLocks/>
          </p:cNvSpPr>
          <p:nvPr/>
        </p:nvSpPr>
        <p:spPr>
          <a:xfrm>
            <a:off x="781050" y="1978025"/>
            <a:ext cx="784914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Recurrent Neural Network (RNN) với ý tưởng là “nhớ lại” thời gian gần và triển khai nội dung kế tiếp cho phù hợp</a:t>
            </a:r>
          </a:p>
          <a:p>
            <a:r>
              <a:rPr lang="en-US" sz="2400"/>
              <a:t>Ví dụ: Hôm nay trời ___ (gợi ý mưa, nắng, đẹp, xấu,</a:t>
            </a:r>
            <a:r>
              <a:rPr lang="mr-IN" sz="2400"/>
              <a:t>…</a:t>
            </a:r>
            <a:r>
              <a:rPr lang="en-US" sz="2400"/>
              <a:t>)</a:t>
            </a:r>
          </a:p>
        </p:txBody>
      </p:sp>
    </p:spTree>
    <p:extLst>
      <p:ext uri="{BB962C8B-B14F-4D97-AF65-F5344CB8AC3E}">
        <p14:creationId xmlns:p14="http://schemas.microsoft.com/office/powerpoint/2010/main" val="798262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gốc</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27</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49144" cy="4351338"/>
          </a:xfrm>
        </p:spPr>
        <p:txBody>
          <a:bodyPr>
            <a:normAutofit/>
          </a:bodyPr>
          <a:lstStyle/>
          <a:p>
            <a:endParaRPr lang="en-US" sz="2400"/>
          </a:p>
          <a:p>
            <a:endParaRPr lang="en-US" sz="2400"/>
          </a:p>
          <a:p>
            <a:endParaRPr lang="en-US" sz="2400"/>
          </a:p>
        </p:txBody>
      </p:sp>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534390" y="1580736"/>
            <a:ext cx="7943404" cy="4672427"/>
          </a:xfrm>
          <a:prstGeom prst="rect">
            <a:avLst/>
          </a:prstGeom>
        </p:spPr>
      </p:pic>
    </p:spTree>
    <p:extLst>
      <p:ext uri="{BB962C8B-B14F-4D97-AF65-F5344CB8AC3E}">
        <p14:creationId xmlns:p14="http://schemas.microsoft.com/office/powerpoint/2010/main" val="17800399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gốc</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28</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49144" cy="4351338"/>
          </a:xfrm>
        </p:spPr>
        <p:txBody>
          <a:bodyPr>
            <a:normAutofit/>
          </a:bodyPr>
          <a:lstStyle/>
          <a:p>
            <a:endParaRPr lang="en-US" sz="2400"/>
          </a:p>
          <a:p>
            <a:endParaRPr lang="en-US" sz="2400"/>
          </a:p>
          <a:p>
            <a:endParaRPr lang="en-US" sz="2400"/>
          </a:p>
        </p:txBody>
      </p:sp>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344384" y="1436914"/>
            <a:ext cx="7980219" cy="4880759"/>
          </a:xfrm>
          <a:prstGeom prst="rect">
            <a:avLst/>
          </a:prstGeom>
        </p:spPr>
      </p:pic>
    </p:spTree>
    <p:extLst>
      <p:ext uri="{BB962C8B-B14F-4D97-AF65-F5344CB8AC3E}">
        <p14:creationId xmlns:p14="http://schemas.microsoft.com/office/powerpoint/2010/main" val="50758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gốc</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29</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Content Placeholder 2"/>
          <p:cNvSpPr>
            <a:spLocks noGrp="1"/>
          </p:cNvSpPr>
          <p:nvPr>
            <p:ph idx="1"/>
          </p:nvPr>
        </p:nvSpPr>
        <p:spPr>
          <a:xfrm>
            <a:off x="628650" y="1825625"/>
            <a:ext cx="7849144" cy="4351338"/>
          </a:xfrm>
        </p:spPr>
        <p:txBody>
          <a:bodyPr>
            <a:normAutofit/>
          </a:bodyPr>
          <a:lstStyle/>
          <a:p>
            <a:endParaRPr lang="en-US" sz="2400"/>
          </a:p>
          <a:p>
            <a:endParaRPr lang="en-US" sz="2400"/>
          </a:p>
          <a:p>
            <a:endParaRPr lang="en-US" sz="2400"/>
          </a:p>
        </p:txBody>
      </p:sp>
      <p:sp>
        <p:nvSpPr>
          <p:cNvPr id="7" name="Content Placeholder 2"/>
          <p:cNvSpPr txBox="1">
            <a:spLocks/>
          </p:cNvSpPr>
          <p:nvPr/>
        </p:nvSpPr>
        <p:spPr>
          <a:xfrm>
            <a:off x="781050" y="1978025"/>
            <a:ext cx="784914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Long-short Term Memory (LSTM) là dạng nâng cấp phức tạp hơn RNN, cho phép tự triển khai </a:t>
            </a:r>
          </a:p>
          <a:p>
            <a:r>
              <a:rPr lang="en-US" sz="2400"/>
              <a:t>“Tôi có một chiếc xe hiệu ___ được sản xuất ở Nhật Bản, chiếm đa số xe phổ thông ở Việt Nam”</a:t>
            </a:r>
          </a:p>
          <a:p>
            <a:r>
              <a:rPr lang="en-US" sz="2400">
                <a:sym typeface="Wingdings"/>
              </a:rPr>
              <a:t> </a:t>
            </a:r>
            <a:r>
              <a:rPr lang="en-US" sz="2400"/>
              <a:t>LSTM sẽ có khả năng thu thập ở “xa”, cụ thể là ở những câu sau “Nhật Bản”, “chiếm đa số” và “Việt Nam” </a:t>
            </a:r>
            <a:r>
              <a:rPr lang="en-US" sz="2400">
                <a:sym typeface="Wingdings"/>
              </a:rPr>
              <a:t> Chỗ trống là Honda, Toyota chứ không phải BMW, Mercedes</a:t>
            </a:r>
          </a:p>
          <a:p>
            <a:r>
              <a:rPr lang="en-US" sz="2400"/>
              <a:t>Do hoạt động của con người dựa trên nhiều bộ tần số khác nhau trong một dãy tần số liên tục vì thế LSTM được khuyến khích dùng để đưa ra dự đoán chính xác hơn.</a:t>
            </a:r>
          </a:p>
        </p:txBody>
      </p:sp>
    </p:spTree>
    <p:extLst>
      <p:ext uri="{BB962C8B-B14F-4D97-AF65-F5344CB8AC3E}">
        <p14:creationId xmlns:p14="http://schemas.microsoft.com/office/powerpoint/2010/main" val="1867922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8" y="586564"/>
            <a:ext cx="4413740" cy="994172"/>
          </a:xfrm>
        </p:spPr>
        <p:txBody>
          <a:bodyPr>
            <a:normAutofit/>
          </a:bodyPr>
          <a:lstStyle/>
          <a:p>
            <a:r>
              <a:rPr lang="en-US" sz="4000" b="1" dirty="0">
                <a:solidFill>
                  <a:srgbClr val="094EA2"/>
                </a:solidFill>
                <a:latin typeface="Myriad Pro" charset="0"/>
                <a:ea typeface="Myriad Pro" charset="0"/>
                <a:cs typeface="Myriad Pro" charset="0"/>
              </a:rPr>
              <a:t>Nhập đề</a:t>
            </a:r>
          </a:p>
        </p:txBody>
      </p:sp>
      <p:sp>
        <p:nvSpPr>
          <p:cNvPr id="3" name="Content Placeholder 2"/>
          <p:cNvSpPr>
            <a:spLocks noGrp="1"/>
          </p:cNvSpPr>
          <p:nvPr>
            <p:ph idx="1"/>
          </p:nvPr>
        </p:nvSpPr>
        <p:spPr/>
        <p:txBody>
          <a:bodyPr>
            <a:normAutofit/>
          </a:bodyPr>
          <a:lstStyle/>
          <a:p>
            <a:r>
              <a:rPr lang="en-US" sz="2400" dirty="0">
                <a:latin typeface="Myriad Pro" charset="0"/>
                <a:ea typeface="Myriad Pro" charset="0"/>
                <a:cs typeface="Myriad Pro" charset="0"/>
              </a:rPr>
              <a:t>Hiện nay có rất nhiều thiết bị được sử dụng để nhận diện hoạt động của con người: chơi thể thao, ngủ,</a:t>
            </a:r>
            <a:r>
              <a:rPr lang="mr-IN" sz="2400" dirty="0">
                <a:latin typeface="Myriad Pro" charset="0"/>
                <a:ea typeface="Myriad Pro" charset="0"/>
                <a:cs typeface="Myriad Pro" charset="0"/>
              </a:rPr>
              <a:t>…</a:t>
            </a:r>
            <a:endParaRPr lang="en-US" sz="2400" dirty="0">
              <a:latin typeface="Myriad Pro" charset="0"/>
              <a:ea typeface="Myriad Pro" charset="0"/>
              <a:cs typeface="Myriad Pro" charset="0"/>
            </a:endParaRPr>
          </a:p>
          <a:p>
            <a:r>
              <a:rPr lang="en-US" sz="2400" dirty="0">
                <a:latin typeface="Myriad Pro" charset="0"/>
                <a:ea typeface="Myriad Pro" charset="0"/>
                <a:cs typeface="Myriad Pro" charset="0"/>
              </a:rPr>
              <a:t>VD: Smartwatch, Smartband</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3</a:t>
            </a:fld>
            <a:endParaRPr lang="en-US" b="1">
              <a:solidFill>
                <a:schemeClr val="bg1"/>
              </a:solidFill>
            </a:endParaRPr>
          </a:p>
        </p:txBody>
      </p:sp>
      <p:pic>
        <p:nvPicPr>
          <p:cNvPr id="1026" name="Picture 2" descr="mage result for smartwa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584" y="2959315"/>
            <a:ext cx="3217648" cy="32176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smartb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274" y="3133758"/>
            <a:ext cx="3493477" cy="286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110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tiếp cận từ dataset gốc</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30</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p:nvPr/>
        </p:nvPicPr>
        <p:blipFill>
          <a:blip r:embed="rId4"/>
          <a:stretch>
            <a:fillRect/>
          </a:stretch>
        </p:blipFill>
        <p:spPr>
          <a:xfrm>
            <a:off x="818634" y="3858193"/>
            <a:ext cx="7442200" cy="2267755"/>
          </a:xfrm>
          <a:prstGeom prst="rect">
            <a:avLst/>
          </a:prstGeom>
        </p:spPr>
      </p:pic>
      <p:pic>
        <p:nvPicPr>
          <p:cNvPr id="3" name="Picture 2"/>
          <p:cNvPicPr>
            <a:picLocks noChangeAspect="1"/>
          </p:cNvPicPr>
          <p:nvPr/>
        </p:nvPicPr>
        <p:blipFill>
          <a:blip r:embed="rId5"/>
          <a:stretch>
            <a:fillRect/>
          </a:stretch>
        </p:blipFill>
        <p:spPr>
          <a:xfrm>
            <a:off x="832122" y="2384993"/>
            <a:ext cx="7442200" cy="147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ontent Placeholder 2"/>
          <p:cNvSpPr txBox="1">
            <a:spLocks/>
          </p:cNvSpPr>
          <p:nvPr/>
        </p:nvSpPr>
        <p:spPr>
          <a:xfrm>
            <a:off x="781050" y="1978025"/>
            <a:ext cx="784914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Model có 3 lớp, kết quả training là 74.11%</a:t>
            </a:r>
          </a:p>
        </p:txBody>
      </p:sp>
    </p:spTree>
    <p:extLst>
      <p:ext uri="{BB962C8B-B14F-4D97-AF65-F5344CB8AC3E}">
        <p14:creationId xmlns:p14="http://schemas.microsoft.com/office/powerpoint/2010/main" val="1622020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Android</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31</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2"/>
          <p:cNvSpPr txBox="1">
            <a:spLocks/>
          </p:cNvSpPr>
          <p:nvPr/>
        </p:nvSpPr>
        <p:spPr>
          <a:xfrm>
            <a:off x="781049" y="1978025"/>
            <a:ext cx="37790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Convert Model sang dạng hỗ trợ trong Android</a:t>
            </a:r>
          </a:p>
          <a:p>
            <a:r>
              <a:rPr lang="en-US" sz="2400"/>
              <a:t>Tạo biểu đồ tần số trên Android</a:t>
            </a:r>
          </a:p>
          <a:p>
            <a:endParaRPr lang="en-US" sz="2400"/>
          </a:p>
        </p:txBody>
      </p:sp>
      <p:pic>
        <p:nvPicPr>
          <p:cNvPr id="10" name="Picture 9"/>
          <p:cNvPicPr/>
          <p:nvPr/>
        </p:nvPicPr>
        <p:blipFill>
          <a:blip r:embed="rId4"/>
          <a:stretch>
            <a:fillRect/>
          </a:stretch>
        </p:blipFill>
        <p:spPr>
          <a:xfrm>
            <a:off x="4792436" y="144463"/>
            <a:ext cx="4000500" cy="6184900"/>
          </a:xfrm>
          <a:prstGeom prst="rect">
            <a:avLst/>
          </a:prstGeom>
        </p:spPr>
      </p:pic>
    </p:spTree>
    <p:extLst>
      <p:ext uri="{BB962C8B-B14F-4D97-AF65-F5344CB8AC3E}">
        <p14:creationId xmlns:p14="http://schemas.microsoft.com/office/powerpoint/2010/main" val="21215785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Android</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32</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2"/>
          <p:cNvSpPr txBox="1">
            <a:spLocks/>
          </p:cNvSpPr>
          <p:nvPr/>
        </p:nvSpPr>
        <p:spPr>
          <a:xfrm>
            <a:off x="781049" y="1978025"/>
            <a:ext cx="37790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Kết quả dự đoán</a:t>
            </a:r>
          </a:p>
        </p:txBody>
      </p:sp>
      <p:pic>
        <p:nvPicPr>
          <p:cNvPr id="7" name="Picture 6"/>
          <p:cNvPicPr/>
          <p:nvPr/>
        </p:nvPicPr>
        <p:blipFill>
          <a:blip r:embed="rId4"/>
          <a:stretch>
            <a:fillRect/>
          </a:stretch>
        </p:blipFill>
        <p:spPr>
          <a:xfrm>
            <a:off x="4385219" y="1444528"/>
            <a:ext cx="4092575" cy="4212590"/>
          </a:xfrm>
          <a:prstGeom prst="rect">
            <a:avLst/>
          </a:prstGeom>
        </p:spPr>
      </p:pic>
    </p:spTree>
    <p:extLst>
      <p:ext uri="{BB962C8B-B14F-4D97-AF65-F5344CB8AC3E}">
        <p14:creationId xmlns:p14="http://schemas.microsoft.com/office/powerpoint/2010/main" val="1178402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Ứng dụng sức khỏe</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33</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2"/>
          <p:cNvSpPr txBox="1">
            <a:spLocks/>
          </p:cNvSpPr>
          <p:nvPr/>
        </p:nvSpPr>
        <p:spPr>
          <a:xfrm>
            <a:off x="781049" y="1978025"/>
            <a:ext cx="76967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Theo tính toán của nhóm nghiên cứu mặc định mỗi giây trung bình đi được 1.5 bước, (Howmany.wiki) mỗi 1 bước chân xấp xỉ 76.2 cm, như vậy vận tốc xấp xỉ khoảng 114.3 cm/s </a:t>
            </a:r>
            <a:r>
              <a:rPr lang="en-US" sz="2400">
                <a:sym typeface="Wingdings" charset="2"/>
              </a:rPr>
              <a:t></a:t>
            </a:r>
            <a:r>
              <a:rPr lang="en-US" sz="2400"/>
              <a:t> 1.143m/s = 4.1148 km/h</a:t>
            </a:r>
            <a:r>
              <a:rPr lang="en-US" sz="2400">
                <a:effectLst/>
              </a:rPr>
              <a:t> </a:t>
            </a:r>
          </a:p>
          <a:p>
            <a:endParaRPr lang="en-US" sz="2400"/>
          </a:p>
        </p:txBody>
      </p:sp>
      <p:pic>
        <p:nvPicPr>
          <p:cNvPr id="8" name="Picture 7"/>
          <p:cNvPicPr/>
          <p:nvPr/>
        </p:nvPicPr>
        <p:blipFill>
          <a:blip r:embed="rId4"/>
          <a:stretch>
            <a:fillRect/>
          </a:stretch>
        </p:blipFill>
        <p:spPr>
          <a:xfrm>
            <a:off x="403761" y="3637759"/>
            <a:ext cx="8550234" cy="1290501"/>
          </a:xfrm>
          <a:prstGeom prst="rect">
            <a:avLst/>
          </a:prstGeom>
        </p:spPr>
      </p:pic>
    </p:spTree>
    <p:extLst>
      <p:ext uri="{BB962C8B-B14F-4D97-AF65-F5344CB8AC3E}">
        <p14:creationId xmlns:p14="http://schemas.microsoft.com/office/powerpoint/2010/main" val="13986445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Ứng dụng sức khỏe</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34</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2"/>
          <p:cNvSpPr txBox="1">
            <a:spLocks/>
          </p:cNvSpPr>
          <p:nvPr/>
        </p:nvSpPr>
        <p:spPr>
          <a:xfrm>
            <a:off x="781049" y="1978025"/>
            <a:ext cx="76967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Theo (Captain Calculator, 2018) , hoạt động sau lần lượt tiêu tốn:</a:t>
            </a:r>
          </a:p>
          <a:p>
            <a:pPr lvl="0"/>
            <a:r>
              <a:rPr lang="en-US" sz="2400"/>
              <a:t>Đi bộ (4km/h) 2.9 MET</a:t>
            </a:r>
          </a:p>
          <a:p>
            <a:pPr lvl="0"/>
            <a:r>
              <a:rPr lang="en-US" sz="2400"/>
              <a:t>Nằm, ngủ 0.9 MET</a:t>
            </a:r>
          </a:p>
          <a:p>
            <a:pPr lvl="0"/>
            <a:r>
              <a:rPr lang="en-US" sz="2400"/>
              <a:t>Ngồi xem tivi 1.0 MET</a:t>
            </a:r>
          </a:p>
          <a:p>
            <a:pPr lvl="0"/>
            <a:r>
              <a:rPr lang="en-US" sz="2400"/>
              <a:t>Ngồi làm việc 1.5 MET</a:t>
            </a:r>
          </a:p>
          <a:p>
            <a:pPr lvl="0"/>
            <a:r>
              <a:rPr lang="en-US" sz="2400"/>
              <a:t>Lên cầu thang 4 MET</a:t>
            </a:r>
          </a:p>
          <a:p>
            <a:pPr lvl="0"/>
            <a:r>
              <a:rPr lang="en-US" sz="2400"/>
              <a:t>Xuống cầu thang  3.5 MET</a:t>
            </a:r>
          </a:p>
          <a:p>
            <a:pPr lvl="0"/>
            <a:r>
              <a:rPr lang="en-US" sz="2400"/>
              <a:t>Đứng: 1.3 MET</a:t>
            </a:r>
          </a:p>
        </p:txBody>
      </p:sp>
    </p:spTree>
    <p:extLst>
      <p:ext uri="{BB962C8B-B14F-4D97-AF65-F5344CB8AC3E}">
        <p14:creationId xmlns:p14="http://schemas.microsoft.com/office/powerpoint/2010/main" val="13384033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Ứng dụng sức khỏe</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35</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2"/>
          <p:cNvSpPr txBox="1">
            <a:spLocks/>
          </p:cNvSpPr>
          <p:nvPr/>
        </p:nvSpPr>
        <p:spPr>
          <a:xfrm>
            <a:off x="781049" y="1978025"/>
            <a:ext cx="76967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Giả sử A là nam có thể trạng 80kg, cao 1m8, 20 tuổi</a:t>
            </a:r>
          </a:p>
          <a:p>
            <a:pPr lvl="0"/>
            <a:r>
              <a:rPr lang="en-US" sz="2400"/>
              <a:t>Ngồi 14 tiếng: 1.5 * 80 * 14 = 1680 cal</a:t>
            </a:r>
          </a:p>
          <a:p>
            <a:pPr lvl="0"/>
            <a:r>
              <a:rPr lang="en-US" sz="2400"/>
              <a:t>Ngủ 7 tiếng: 0.9 * 80 * 7 = 504 cal</a:t>
            </a:r>
          </a:p>
          <a:p>
            <a:pPr lvl="0"/>
            <a:r>
              <a:rPr lang="en-US" sz="2400"/>
              <a:t>Đi bộ 3 tiếng: 2.9 * 80 * 3 = 696 cal</a:t>
            </a:r>
          </a:p>
          <a:p>
            <a:pPr lvl="0"/>
            <a:r>
              <a:rPr lang="en-US" sz="2400"/>
              <a:t>Lên cầu thang 3 phút: 4 * 80 * (3/60) = 16 cal</a:t>
            </a:r>
          </a:p>
          <a:p>
            <a:pPr lvl="0"/>
            <a:r>
              <a:rPr lang="en-US" sz="2400"/>
              <a:t>Xuống cầu thang 3 phút: 3.5 * 80 * (3/60) = 14 cal</a:t>
            </a:r>
          </a:p>
          <a:p>
            <a:r>
              <a:rPr lang="en-US" sz="2400">
                <a:effectLst/>
                <a:sym typeface="Wingdings"/>
              </a:rPr>
              <a:t> </a:t>
            </a:r>
            <a:r>
              <a:rPr lang="en-US" sz="2400">
                <a:effectLst/>
              </a:rPr>
              <a:t> Tổng </a:t>
            </a:r>
            <a:r>
              <a:rPr lang="en-US" sz="2400"/>
              <a:t>2910 cal</a:t>
            </a:r>
          </a:p>
        </p:txBody>
      </p:sp>
    </p:spTree>
    <p:extLst>
      <p:ext uri="{BB962C8B-B14F-4D97-AF65-F5344CB8AC3E}">
        <p14:creationId xmlns:p14="http://schemas.microsoft.com/office/powerpoint/2010/main" val="12313675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Ứng dụng sức khỏe</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36</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2"/>
          <p:cNvSpPr txBox="1">
            <a:spLocks/>
          </p:cNvSpPr>
          <p:nvPr/>
        </p:nvSpPr>
        <p:spPr>
          <a:xfrm>
            <a:off x="781049" y="1978025"/>
            <a:ext cx="76967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Giả sử A là nam có thể trạng 80kg, cao 1m8, 20 tuổi</a:t>
            </a:r>
          </a:p>
          <a:p>
            <a:pPr lvl="0"/>
            <a:r>
              <a:rPr lang="en-US" sz="2400"/>
              <a:t>Ngồi 14 tiếng: 1.5 * 80 * 14 = 1680 cal</a:t>
            </a:r>
          </a:p>
          <a:p>
            <a:pPr lvl="0"/>
            <a:r>
              <a:rPr lang="en-US" sz="2400"/>
              <a:t>Ngủ 7 tiếng: 0.9 * 80 * 7 = 504 cal</a:t>
            </a:r>
          </a:p>
          <a:p>
            <a:pPr lvl="0"/>
            <a:r>
              <a:rPr lang="en-US" sz="2400"/>
              <a:t>Đi bộ 3 tiếng: 2.9 * 80 * 3 = 696 cal</a:t>
            </a:r>
          </a:p>
          <a:p>
            <a:pPr lvl="0"/>
            <a:r>
              <a:rPr lang="en-US" sz="2400"/>
              <a:t>Lên cầu thang 3 phút: 4 * 80 * (3/60) = 16 cal</a:t>
            </a:r>
          </a:p>
          <a:p>
            <a:pPr lvl="0"/>
            <a:r>
              <a:rPr lang="en-US" sz="2400"/>
              <a:t>Xuống cầu thang 3 phút: 3.5 * 80 * (3/60) = 14 cal</a:t>
            </a:r>
          </a:p>
          <a:p>
            <a:r>
              <a:rPr lang="en-US" sz="2400">
                <a:effectLst/>
                <a:sym typeface="Wingdings"/>
              </a:rPr>
              <a:t> </a:t>
            </a:r>
            <a:r>
              <a:rPr lang="en-US" sz="2400">
                <a:effectLst/>
              </a:rPr>
              <a:t> Tổng </a:t>
            </a:r>
            <a:r>
              <a:rPr lang="en-US" sz="2400"/>
              <a:t>2910 cal</a:t>
            </a:r>
          </a:p>
        </p:txBody>
      </p:sp>
    </p:spTree>
    <p:extLst>
      <p:ext uri="{BB962C8B-B14F-4D97-AF65-F5344CB8AC3E}">
        <p14:creationId xmlns:p14="http://schemas.microsoft.com/office/powerpoint/2010/main" val="19495882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919" y="3139758"/>
            <a:ext cx="5743387" cy="994172"/>
          </a:xfrm>
        </p:spPr>
        <p:txBody>
          <a:bodyPr>
            <a:normAutofit/>
          </a:bodyPr>
          <a:lstStyle/>
          <a:p>
            <a:pPr algn="ctr"/>
            <a:r>
              <a:rPr lang="en-US" sz="5400" b="1" dirty="0">
                <a:solidFill>
                  <a:srgbClr val="094EA2"/>
                </a:solidFill>
                <a:latin typeface="Myriad Pro" charset="0"/>
                <a:ea typeface="Myriad Pro" charset="0"/>
                <a:cs typeface="Myriad Pro" charset="0"/>
              </a:rPr>
              <a:t>Phần Demo</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37</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401648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Hướng phát triển trong tương lai</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38</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2"/>
          <p:cNvSpPr txBox="1">
            <a:spLocks/>
          </p:cNvSpPr>
          <p:nvPr/>
        </p:nvSpPr>
        <p:spPr>
          <a:xfrm>
            <a:off x="781049" y="1978025"/>
            <a:ext cx="76967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Cải thiện thuật toán</a:t>
            </a:r>
          </a:p>
          <a:p>
            <a:r>
              <a:rPr lang="en-US" sz="2400"/>
              <a:t>Dùng GPS để phối hợp xây dựng thêm những hoạt động khác trong 6 hoạt động nghiên cứu, cụ thể đo đạc được người dùng đi với vận tốc bao nhiêu, quãng đường bao xa?</a:t>
            </a:r>
          </a:p>
          <a:p>
            <a:r>
              <a:rPr lang="en-US" sz="2400">
                <a:effectLst/>
              </a:rPr>
              <a:t>Xây dựng bộ dữ liệu riêng với Smartband, Smartwatch</a:t>
            </a:r>
          </a:p>
          <a:p>
            <a:r>
              <a:rPr lang="en-US" sz="2400"/>
              <a:t>Data mining tìm sự tương quan với các chỉ số sức khỏe khác như huyết áp, lượng đường trong máu hoặc thức ăn tiêu thụ</a:t>
            </a:r>
            <a:r>
              <a:rPr lang="en-US" sz="2400">
                <a:effectLst/>
              </a:rPr>
              <a:t> </a:t>
            </a:r>
            <a:endParaRPr lang="en-US" sz="2400"/>
          </a:p>
        </p:txBody>
      </p:sp>
    </p:spTree>
    <p:extLst>
      <p:ext uri="{BB962C8B-B14F-4D97-AF65-F5344CB8AC3E}">
        <p14:creationId xmlns:p14="http://schemas.microsoft.com/office/powerpoint/2010/main" val="7114432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Tài liệu tham khảo</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39</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2"/>
          <p:cNvSpPr txBox="1">
            <a:spLocks/>
          </p:cNvSpPr>
          <p:nvPr/>
        </p:nvSpPr>
        <p:spPr>
          <a:xfrm>
            <a:off x="781049" y="1978025"/>
            <a:ext cx="76967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hlinkClick r:id="rId4"/>
              </a:rPr>
              <a:t>https://exist.io/blog/fitness-tracker-sleep/</a:t>
            </a:r>
            <a:endParaRPr lang="en-US" sz="2400"/>
          </a:p>
          <a:p>
            <a:r>
              <a:rPr lang="en-US" sz="2400">
                <a:hlinkClick r:id="rId5"/>
              </a:rPr>
              <a:t>https://captaincalculator.com/health/calorie/calories-burned-stairs-calculator/</a:t>
            </a:r>
            <a:endParaRPr lang="en-US" sz="2400"/>
          </a:p>
          <a:p>
            <a:r>
              <a:rPr lang="en-US" sz="2400"/>
              <a:t>A Public Domain Dataset for Human Activity Recognition Using Smartphones.</a:t>
            </a:r>
          </a:p>
          <a:p>
            <a:r>
              <a:rPr lang="en-US" sz="2400">
                <a:hlinkClick r:id="rId6"/>
              </a:rPr>
              <a:t>https://dominhhai.github.io/vi/2017/10/what-is-lstm/</a:t>
            </a:r>
            <a:endParaRPr lang="en-US" sz="2400"/>
          </a:p>
          <a:p>
            <a:r>
              <a:rPr lang="en-US" sz="2400">
                <a:hlinkClick r:id="rId7"/>
              </a:rPr>
              <a:t>https://www.howmany.wiki/u/How-many--cm--are-in--1--step</a:t>
            </a:r>
            <a:endParaRPr lang="en-US" sz="2400"/>
          </a:p>
          <a:p>
            <a:r>
              <a:rPr lang="en-US" sz="2400">
                <a:hlinkClick r:id="rId8"/>
              </a:rPr>
              <a:t>https://github.com/KalebKE/AccelerationExplorer</a:t>
            </a:r>
            <a:endParaRPr lang="en-US" sz="2400"/>
          </a:p>
        </p:txBody>
      </p:sp>
    </p:spTree>
    <p:extLst>
      <p:ext uri="{BB962C8B-B14F-4D97-AF65-F5344CB8AC3E}">
        <p14:creationId xmlns:p14="http://schemas.microsoft.com/office/powerpoint/2010/main" val="389036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8" y="586564"/>
            <a:ext cx="4413740" cy="994172"/>
          </a:xfrm>
        </p:spPr>
        <p:txBody>
          <a:bodyPr>
            <a:normAutofit/>
          </a:bodyPr>
          <a:lstStyle/>
          <a:p>
            <a:r>
              <a:rPr lang="en-US" sz="4000" b="1" dirty="0">
                <a:solidFill>
                  <a:srgbClr val="094EA2"/>
                </a:solidFill>
                <a:latin typeface="Myriad Pro" charset="0"/>
                <a:ea typeface="Myriad Pro" charset="0"/>
                <a:cs typeface="Myriad Pro" charset="0"/>
              </a:rPr>
              <a:t>Nhập đề</a:t>
            </a:r>
          </a:p>
        </p:txBody>
      </p:sp>
      <p:sp>
        <p:nvSpPr>
          <p:cNvPr id="7" name="Slide Number Placeholder 6"/>
          <p:cNvSpPr>
            <a:spLocks noGrp="1"/>
          </p:cNvSpPr>
          <p:nvPr>
            <p:ph type="sldNum" sz="quarter" idx="12"/>
          </p:nvPr>
        </p:nvSpPr>
        <p:spPr/>
        <p:txBody>
          <a:bodyPr/>
          <a:lstStyle/>
          <a:p>
            <a:fld id="{32786644-5D9B-104D-8011-05FE7EC010BE}" type="slidenum">
              <a:rPr lang="en-US" smtClean="0"/>
              <a:t>4</a:t>
            </a:fld>
            <a:endParaRPr lang="en-US"/>
          </a:p>
        </p:txBody>
      </p:sp>
      <p:sp>
        <p:nvSpPr>
          <p:cNvPr id="5" name="Oval Callout 4"/>
          <p:cNvSpPr/>
          <p:nvPr/>
        </p:nvSpPr>
        <p:spPr>
          <a:xfrm>
            <a:off x="2032450" y="1952367"/>
            <a:ext cx="5115698" cy="33733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Vậy Smartphone có khả năng nhận diện hoạt động của con người không?</a:t>
            </a:r>
          </a:p>
        </p:txBody>
      </p:sp>
      <p:sp>
        <p:nvSpPr>
          <p:cNvPr id="13" name="Slide Number Placeholder 8"/>
          <p:cNvSpPr txBox="1">
            <a:spLocks/>
          </p:cNvSpPr>
          <p:nvPr/>
        </p:nvSpPr>
        <p:spPr>
          <a:xfrm>
            <a:off x="0" y="6442904"/>
            <a:ext cx="81863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smtClean="0">
                <a:solidFill>
                  <a:schemeClr val="bg1"/>
                </a:solidFill>
              </a:rPr>
              <a:t>Trang </a:t>
            </a:r>
            <a:r>
              <a:rPr lang="en-US" b="1">
                <a:solidFill>
                  <a:schemeClr val="bg1"/>
                </a:solidFill>
              </a:rPr>
              <a:t>4</a:t>
            </a:r>
          </a:p>
        </p:txBody>
      </p:sp>
    </p:spTree>
    <p:extLst>
      <p:ext uri="{BB962C8B-B14F-4D97-AF65-F5344CB8AC3E}">
        <p14:creationId xmlns:p14="http://schemas.microsoft.com/office/powerpoint/2010/main" val="841681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7" y="586564"/>
            <a:ext cx="5743387" cy="994172"/>
          </a:xfrm>
        </p:spPr>
        <p:txBody>
          <a:bodyPr>
            <a:normAutofit/>
          </a:bodyPr>
          <a:lstStyle/>
          <a:p>
            <a:r>
              <a:rPr lang="en-US" sz="2800" b="1" dirty="0">
                <a:solidFill>
                  <a:srgbClr val="094EA2"/>
                </a:solidFill>
                <a:latin typeface="Myriad Pro" charset="0"/>
                <a:ea typeface="Myriad Pro" charset="0"/>
                <a:cs typeface="Myriad Pro" charset="0"/>
              </a:rPr>
              <a:t>Tài liệu tham khảo</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40</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2"/>
          <p:cNvSpPr txBox="1">
            <a:spLocks/>
          </p:cNvSpPr>
          <p:nvPr/>
        </p:nvSpPr>
        <p:spPr>
          <a:xfrm>
            <a:off x="781049" y="1978025"/>
            <a:ext cx="76967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hlinkClick r:id="rId4"/>
              </a:rPr>
              <a:t>https://en.wikipedia.org/wiki/Metabolic_equivalent</a:t>
            </a:r>
            <a:endParaRPr lang="en-US" sz="2400"/>
          </a:p>
          <a:p>
            <a:r>
              <a:rPr lang="en-US" sz="2400">
                <a:hlinkClick r:id="rId5"/>
              </a:rPr>
              <a:t>http://universe.bits-pilani.ac.in/uploads/JNKDUBAI/ImageProcessing7-FrequencyFiltering.pdf</a:t>
            </a:r>
            <a:endParaRPr lang="en-US" sz="2400"/>
          </a:p>
          <a:p>
            <a:r>
              <a:rPr lang="en-US" sz="2400">
                <a:hlinkClick r:id="rId6"/>
              </a:rPr>
              <a:t>https://github.com/berndporr/iirj</a:t>
            </a:r>
            <a:endParaRPr lang="en-US" sz="2400"/>
          </a:p>
          <a:p>
            <a:r>
              <a:rPr lang="en-US" sz="2400">
                <a:hlinkClick r:id="rId7"/>
              </a:rPr>
              <a:t>https://machinelearningcoban.com/2017/02/17/softmax/</a:t>
            </a:r>
            <a:endParaRPr lang="en-US" sz="2400"/>
          </a:p>
          <a:p>
            <a:r>
              <a:rPr lang="en-US" sz="2400">
                <a:hlinkClick r:id="rId8"/>
              </a:rPr>
              <a:t>https://www.kaggle.com/uciml/human-activity-recognition-with-smartphones/home</a:t>
            </a:r>
            <a:endParaRPr lang="en-US" sz="2400"/>
          </a:p>
          <a:p>
            <a:r>
              <a:rPr lang="en-US" sz="2400">
                <a:hlinkClick r:id="rId9"/>
              </a:rPr>
              <a:t>https://en.wikipedia.org/wiki/Harris%E2%80%93Benedict_equation</a:t>
            </a:r>
            <a:endParaRPr lang="en-US" sz="2400"/>
          </a:p>
          <a:p>
            <a:endParaRPr lang="en-US" sz="2400"/>
          </a:p>
        </p:txBody>
      </p:sp>
    </p:spTree>
    <p:extLst>
      <p:ext uri="{BB962C8B-B14F-4D97-AF65-F5344CB8AC3E}">
        <p14:creationId xmlns:p14="http://schemas.microsoft.com/office/powerpoint/2010/main" val="19748466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766" y="2705241"/>
            <a:ext cx="8203474" cy="994172"/>
          </a:xfrm>
        </p:spPr>
        <p:txBody>
          <a:bodyPr>
            <a:noAutofit/>
          </a:bodyPr>
          <a:lstStyle/>
          <a:p>
            <a:r>
              <a:rPr lang="en-US" sz="4000" b="1" dirty="0">
                <a:solidFill>
                  <a:srgbClr val="094EA2"/>
                </a:solidFill>
                <a:latin typeface="Myriad Pro" charset="0"/>
                <a:ea typeface="Myriad Pro" charset="0"/>
                <a:cs typeface="Myriad Pro" charset="0"/>
              </a:rPr>
              <a:t>Cảm ơn thầy cô đã chú ý lắng nghe</a:t>
            </a:r>
          </a:p>
        </p:txBody>
      </p:sp>
    </p:spTree>
    <p:extLst>
      <p:ext uri="{BB962C8B-B14F-4D97-AF65-F5344CB8AC3E}">
        <p14:creationId xmlns:p14="http://schemas.microsoft.com/office/powerpoint/2010/main" val="928773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8" y="586564"/>
            <a:ext cx="4413740" cy="994172"/>
          </a:xfrm>
        </p:spPr>
        <p:txBody>
          <a:bodyPr>
            <a:normAutofit/>
          </a:bodyPr>
          <a:lstStyle/>
          <a:p>
            <a:r>
              <a:rPr lang="en-US" sz="4000" b="1" dirty="0">
                <a:solidFill>
                  <a:srgbClr val="094EA2"/>
                </a:solidFill>
                <a:latin typeface="Myriad Pro" charset="0"/>
                <a:ea typeface="Myriad Pro" charset="0"/>
                <a:cs typeface="Myriad Pro" charset="0"/>
              </a:rPr>
              <a:t>Mục tiêu</a:t>
            </a:r>
          </a:p>
        </p:txBody>
      </p:sp>
      <p:sp>
        <p:nvSpPr>
          <p:cNvPr id="3" name="Content Placeholder 2"/>
          <p:cNvSpPr>
            <a:spLocks noGrp="1"/>
          </p:cNvSpPr>
          <p:nvPr>
            <p:ph idx="1"/>
          </p:nvPr>
        </p:nvSpPr>
        <p:spPr/>
        <p:txBody>
          <a:bodyPr>
            <a:normAutofit/>
          </a:bodyPr>
          <a:lstStyle/>
          <a:p>
            <a:r>
              <a:rPr lang="en-US" sz="2400" dirty="0">
                <a:latin typeface="Myriad Pro" charset="0"/>
                <a:ea typeface="Myriad Pro" charset="0"/>
                <a:cs typeface="Myriad Pro" charset="0"/>
              </a:rPr>
              <a:t>Mục tiêu 1: Tham khảo các bài nghiên cứu với những bộ dữ liệu thô đã được chuẩn hóa, sau đó tái dựng và ứng dụng cho Android</a:t>
            </a:r>
          </a:p>
          <a:p>
            <a:r>
              <a:rPr lang="en-US" sz="2400" dirty="0">
                <a:latin typeface="Myriad Pro" charset="0"/>
                <a:ea typeface="Myriad Pro" charset="0"/>
                <a:cs typeface="Myriad Pro" charset="0"/>
              </a:rPr>
              <a:t>Mục tiêu 2: Thử nghiệm, training với nhiều thuật toán khác nhau của Machine Learning và phân tích kết quả của model. Sau đó dùng model dự đoán với bộ dữ liệu thu được trên Android</a:t>
            </a:r>
          </a:p>
          <a:p>
            <a:r>
              <a:rPr lang="en-US" sz="2400" dirty="0">
                <a:latin typeface="Myriad Pro" charset="0"/>
                <a:ea typeface="Myriad Pro" charset="0"/>
                <a:cs typeface="Myriad Pro" charset="0"/>
              </a:rPr>
              <a:t>Mục tiêu 3: Từ các dự đoán có được, đem ứng dụng vào sức khỏe cơ bản trên Android</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5</a:t>
            </a:fld>
            <a:endParaRPr lang="en-US" b="1">
              <a:solidFill>
                <a:schemeClr val="bg1"/>
              </a:solidFill>
            </a:endParaRPr>
          </a:p>
        </p:txBody>
      </p:sp>
    </p:spTree>
    <p:extLst>
      <p:ext uri="{BB962C8B-B14F-4D97-AF65-F5344CB8AC3E}">
        <p14:creationId xmlns:p14="http://schemas.microsoft.com/office/powerpoint/2010/main" val="505859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8" y="586564"/>
            <a:ext cx="4413740" cy="994172"/>
          </a:xfrm>
        </p:spPr>
        <p:txBody>
          <a:bodyPr>
            <a:normAutofit/>
          </a:bodyPr>
          <a:lstStyle/>
          <a:p>
            <a:r>
              <a:rPr lang="en-US" sz="4000" b="1" dirty="0">
                <a:solidFill>
                  <a:srgbClr val="094EA2"/>
                </a:solidFill>
                <a:latin typeface="Myriad Pro" charset="0"/>
                <a:ea typeface="Myriad Pro" charset="0"/>
                <a:cs typeface="Myriad Pro" charset="0"/>
              </a:rPr>
              <a:t>Quy trình xử lý</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6</a:t>
            </a:fld>
            <a:endParaRPr lang="en-US" b="1">
              <a:solidFill>
                <a:schemeClr val="bg1"/>
              </a:solidFill>
            </a:endParaRPr>
          </a:p>
        </p:txBody>
      </p:sp>
      <p:pic>
        <p:nvPicPr>
          <p:cNvPr id="5" name="Picture 4"/>
          <p:cNvPicPr>
            <a:picLocks noChangeAspect="1"/>
          </p:cNvPicPr>
          <p:nvPr/>
        </p:nvPicPr>
        <p:blipFill>
          <a:blip r:embed="rId3"/>
          <a:stretch>
            <a:fillRect/>
          </a:stretch>
        </p:blipFill>
        <p:spPr>
          <a:xfrm>
            <a:off x="217100" y="2811334"/>
            <a:ext cx="8926900" cy="1785380"/>
          </a:xfrm>
          <a:prstGeom prst="rect">
            <a:avLst/>
          </a:prstGeom>
        </p:spPr>
      </p:pic>
    </p:spTree>
    <p:extLst>
      <p:ext uri="{BB962C8B-B14F-4D97-AF65-F5344CB8AC3E}">
        <p14:creationId xmlns:p14="http://schemas.microsoft.com/office/powerpoint/2010/main" val="115521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8" y="586564"/>
            <a:ext cx="4413740" cy="994172"/>
          </a:xfrm>
        </p:spPr>
        <p:txBody>
          <a:bodyPr>
            <a:normAutofit/>
          </a:bodyPr>
          <a:lstStyle/>
          <a:p>
            <a:r>
              <a:rPr lang="en-US" sz="4000" b="1" dirty="0">
                <a:solidFill>
                  <a:srgbClr val="094EA2"/>
                </a:solidFill>
                <a:latin typeface="Myriad Pro" charset="0"/>
                <a:ea typeface="Myriad Pro" charset="0"/>
                <a:cs typeface="Myriad Pro" charset="0"/>
              </a:rPr>
              <a:t>Giới thiệu mẫu</a:t>
            </a:r>
          </a:p>
        </p:txBody>
      </p:sp>
      <p:sp>
        <p:nvSpPr>
          <p:cNvPr id="3" name="Content Placeholder 2"/>
          <p:cNvSpPr>
            <a:spLocks noGrp="1"/>
          </p:cNvSpPr>
          <p:nvPr>
            <p:ph idx="1"/>
          </p:nvPr>
        </p:nvSpPr>
        <p:spPr/>
        <p:txBody>
          <a:bodyPr>
            <a:normAutofit/>
          </a:bodyPr>
          <a:lstStyle/>
          <a:p>
            <a:r>
              <a:rPr lang="en-US" sz="2400" dirty="0">
                <a:latin typeface="Myriad Pro" charset="0"/>
                <a:ea typeface="Myriad Pro" charset="0"/>
                <a:cs typeface="Myriad Pro" charset="0"/>
              </a:rPr>
              <a:t>Năm 2012, nhóm nghiên cứu đến từ Ý và Tây Ban Nha đã xây dựng bộ dữ liệu dựa vào 2 cảm biến Gyroscope và Accelerometer.</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7</a:t>
            </a:fld>
            <a:endParaRPr lang="en-US" b="1">
              <a:solidFill>
                <a:schemeClr val="bg1"/>
              </a:solidFill>
            </a:endParaRPr>
          </a:p>
        </p:txBody>
      </p:sp>
      <p:pic>
        <p:nvPicPr>
          <p:cNvPr id="8" name="Picture 7" descr="mage result for gyroscope and accelerometer mobile"/>
          <p:cNvPicPr/>
          <p:nvPr/>
        </p:nvPicPr>
        <p:blipFill>
          <a:blip r:embed="rId4">
            <a:extLst>
              <a:ext uri="{28A0092B-C50C-407E-A947-70E740481C1C}">
                <a14:useLocalDpi xmlns:a14="http://schemas.microsoft.com/office/drawing/2010/main" val="0"/>
              </a:ext>
            </a:extLst>
          </a:blip>
          <a:srcRect/>
          <a:stretch>
            <a:fillRect/>
          </a:stretch>
        </p:blipFill>
        <p:spPr bwMode="auto">
          <a:xfrm>
            <a:off x="1629436" y="3022021"/>
            <a:ext cx="5885128" cy="2889543"/>
          </a:xfrm>
          <a:prstGeom prst="rect">
            <a:avLst/>
          </a:prstGeom>
          <a:noFill/>
          <a:ln>
            <a:noFill/>
          </a:ln>
        </p:spPr>
      </p:pic>
      <p:sp>
        <p:nvSpPr>
          <p:cNvPr id="1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(Davide Anguita, Alessandro Ghio, Luca Oneto, Xavier Parra, &amp; Jorge L. Reyes-Ortiz, 2012) </a:t>
            </a:r>
            <a:r>
              <a:rPr kumimoji="0" lang="x-none" altLang="x-none" sz="1800" b="0" i="0" u="none" strike="noStrike" cap="none" normalizeH="0" baseline="0">
                <a:ln>
                  <a:noFill/>
                </a:ln>
                <a:solidFill>
                  <a:schemeClr val="tx1"/>
                </a:solidFill>
                <a:effectLst/>
                <a:latin typeface="Arial" charset="0"/>
                <a:hlinkClick r:id="rId5"/>
              </a:rPr>
              <a:t>[</a:t>
            </a:r>
            <a:r>
              <a:rPr kumimoji="0" lang="x-none" altLang="x-none" sz="1800" b="0" i="0" u="none" strike="noStrike" cap="none" normalizeH="0" baseline="0" bmk="">
                <a:ln>
                  <a:noFill/>
                </a:ln>
                <a:solidFill>
                  <a:schemeClr val="tx1"/>
                </a:solidFill>
                <a:effectLst/>
                <a:latin typeface="Arial" charset="0"/>
                <a:hlinkClick r:id="rId5"/>
              </a:rPr>
              <a:t>1]</a:t>
            </a:r>
            <a:r>
              <a:rPr kumimoji="0" lang="x-none" altLang="x-none" sz="1800" b="0" i="0" u="none" strike="noStrike" cap="none" normalizeH="0" baseline="0">
                <a:ln>
                  <a:noFill/>
                </a:ln>
                <a:solidFill>
                  <a:schemeClr val="tx1"/>
                </a:solidFill>
                <a:effectLst/>
                <a:latin typeface="Arial"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742573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8" y="586564"/>
            <a:ext cx="4413740" cy="994172"/>
          </a:xfrm>
        </p:spPr>
        <p:txBody>
          <a:bodyPr>
            <a:normAutofit/>
          </a:bodyPr>
          <a:lstStyle/>
          <a:p>
            <a:r>
              <a:rPr lang="en-US" sz="4000" b="1" dirty="0">
                <a:solidFill>
                  <a:srgbClr val="094EA2"/>
                </a:solidFill>
                <a:latin typeface="Myriad Pro" charset="0"/>
                <a:ea typeface="Myriad Pro" charset="0"/>
                <a:cs typeface="Myriad Pro" charset="0"/>
              </a:rPr>
              <a:t>Giới thiệu dataset</a:t>
            </a:r>
          </a:p>
        </p:txBody>
      </p:sp>
      <p:sp>
        <p:nvSpPr>
          <p:cNvPr id="3" name="Content Placeholder 2"/>
          <p:cNvSpPr>
            <a:spLocks noGrp="1"/>
          </p:cNvSpPr>
          <p:nvPr>
            <p:ph idx="1"/>
          </p:nvPr>
        </p:nvSpPr>
        <p:spPr>
          <a:xfrm>
            <a:off x="628650" y="1825625"/>
            <a:ext cx="4091631" cy="4351338"/>
          </a:xfrm>
        </p:spPr>
        <p:txBody>
          <a:bodyPr>
            <a:normAutofit/>
          </a:bodyPr>
          <a:lstStyle/>
          <a:p>
            <a:r>
              <a:rPr lang="en-US" sz="2400" dirty="0">
                <a:latin typeface="Myriad Pro" charset="0"/>
                <a:ea typeface="Myriad Pro" charset="0"/>
                <a:cs typeface="Myriad Pro" charset="0"/>
              </a:rPr>
              <a:t>Nhóm tình nguyện viên gồm 30 người, độ tuổi 19-48, đeo smartphone samsung galaxy S2 ngay vùng thắt lưng</a:t>
            </a:r>
          </a:p>
          <a:p>
            <a:r>
              <a:rPr lang="en-US" sz="2400" dirty="0">
                <a:latin typeface="Myriad Pro" charset="0"/>
                <a:ea typeface="Myriad Pro" charset="0"/>
                <a:cs typeface="Myriad Pro" charset="0"/>
              </a:rPr>
              <a:t>Thực hiện 6 hoạt động cơ bản: Walking, Walking upstair, downstair, Standing, Laying, Sitting. </a:t>
            </a:r>
          </a:p>
          <a:p>
            <a:r>
              <a:rPr lang="en-US" sz="2400" dirty="0">
                <a:latin typeface="Myriad Pro" charset="0"/>
                <a:ea typeface="Myriad Pro" charset="0"/>
                <a:cs typeface="Myriad Pro" charset="0"/>
              </a:rPr>
              <a:t>Được record thủ công bởi từng động tác.</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8</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descr="mage result for human activity recognition waist"/>
          <p:cNvPicPr/>
          <p:nvPr/>
        </p:nvPicPr>
        <p:blipFill>
          <a:blip r:embed="rId4">
            <a:extLst>
              <a:ext uri="{28A0092B-C50C-407E-A947-70E740481C1C}">
                <a14:useLocalDpi xmlns:a14="http://schemas.microsoft.com/office/drawing/2010/main" val="0"/>
              </a:ext>
            </a:extLst>
          </a:blip>
          <a:srcRect/>
          <a:stretch>
            <a:fillRect/>
          </a:stretch>
        </p:blipFill>
        <p:spPr bwMode="auto">
          <a:xfrm>
            <a:off x="5197373" y="1825625"/>
            <a:ext cx="3420110" cy="3971290"/>
          </a:xfrm>
          <a:prstGeom prst="rect">
            <a:avLst/>
          </a:prstGeom>
          <a:noFill/>
          <a:extLst/>
        </p:spPr>
      </p:pic>
    </p:spTree>
    <p:extLst>
      <p:ext uri="{BB962C8B-B14F-4D97-AF65-F5344CB8AC3E}">
        <p14:creationId xmlns:p14="http://schemas.microsoft.com/office/powerpoint/2010/main" val="21220554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4408" y="586564"/>
            <a:ext cx="4413740" cy="994172"/>
          </a:xfrm>
        </p:spPr>
        <p:txBody>
          <a:bodyPr>
            <a:normAutofit/>
          </a:bodyPr>
          <a:lstStyle/>
          <a:p>
            <a:r>
              <a:rPr lang="en-US" sz="4000" b="1" dirty="0">
                <a:solidFill>
                  <a:srgbClr val="094EA2"/>
                </a:solidFill>
                <a:latin typeface="Myriad Pro" charset="0"/>
                <a:ea typeface="Myriad Pro" charset="0"/>
                <a:cs typeface="Myriad Pro" charset="0"/>
              </a:rPr>
              <a:t>Giới thiệu dataset</a:t>
            </a:r>
          </a:p>
        </p:txBody>
      </p:sp>
      <p:sp>
        <p:nvSpPr>
          <p:cNvPr id="3" name="Content Placeholder 2"/>
          <p:cNvSpPr>
            <a:spLocks noGrp="1"/>
          </p:cNvSpPr>
          <p:nvPr>
            <p:ph idx="1"/>
          </p:nvPr>
        </p:nvSpPr>
        <p:spPr>
          <a:xfrm>
            <a:off x="628650" y="1825625"/>
            <a:ext cx="7909869" cy="4351338"/>
          </a:xfrm>
        </p:spPr>
        <p:txBody>
          <a:bodyPr>
            <a:normAutofit/>
          </a:bodyPr>
          <a:lstStyle/>
          <a:p>
            <a:r>
              <a:rPr lang="en-US" sz="2400" dirty="0">
                <a:latin typeface="Myriad Pro" charset="0"/>
                <a:ea typeface="Myriad Pro" charset="0"/>
                <a:cs typeface="Myriad Pro" charset="0"/>
              </a:rPr>
              <a:t>Tín hiệu được xử lý ở tần số 50Hz, khử nhiễu bằng:</a:t>
            </a:r>
          </a:p>
          <a:p>
            <a:pPr lvl="1"/>
            <a:r>
              <a:rPr lang="en-US" sz="2000" dirty="0">
                <a:latin typeface="Myriad Pro" charset="0"/>
                <a:ea typeface="Myriad Pro" charset="0"/>
                <a:cs typeface="Myriad Pro" charset="0"/>
              </a:rPr>
              <a:t>Bộ lọc Median</a:t>
            </a:r>
          </a:p>
          <a:p>
            <a:pPr lvl="1"/>
            <a:r>
              <a:rPr lang="en-US" sz="2000" dirty="0">
                <a:latin typeface="Myriad Pro" charset="0"/>
                <a:ea typeface="Myriad Pro" charset="0"/>
                <a:cs typeface="Myriad Pro" charset="0"/>
              </a:rPr>
              <a:t>Bộ lọc 3rd </a:t>
            </a:r>
            <a:r>
              <a:rPr lang="mr-IN" sz="2000" dirty="0">
                <a:latin typeface="Myriad Pro" charset="0"/>
                <a:ea typeface="Myriad Pro" charset="0"/>
                <a:cs typeface="Myriad Pro" charset="0"/>
              </a:rPr>
              <a:t>–</a:t>
            </a:r>
            <a:r>
              <a:rPr lang="en-US" sz="2000" dirty="0">
                <a:latin typeface="Myriad Pro" charset="0"/>
                <a:ea typeface="Myriad Pro" charset="0"/>
                <a:cs typeface="Myriad Pro" charset="0"/>
              </a:rPr>
              <a:t> order low-pass Butterworth cutoff 20Hz</a:t>
            </a:r>
          </a:p>
          <a:p>
            <a:pPr lvl="1"/>
            <a:endParaRPr lang="en-US" sz="2000" dirty="0">
              <a:latin typeface="Myriad Pro" charset="0"/>
              <a:ea typeface="Myriad Pro" charset="0"/>
              <a:cs typeface="Myriad Pro" charset="0"/>
            </a:endParaRPr>
          </a:p>
          <a:p>
            <a:r>
              <a:rPr lang="en-US" sz="2400" dirty="0">
                <a:latin typeface="Myriad Pro" charset="0"/>
                <a:ea typeface="Myriad Pro" charset="0"/>
                <a:cs typeface="Myriad Pro" charset="0"/>
              </a:rPr>
              <a:t>Nhóm đã xây dựng 561 chỉ số/cột/feature sau khi lấy được 9 chỉ số chính (xyz Gyroscope và Accelerometer gồm xyz Gravity và xyz Body Accelerometer). </a:t>
            </a:r>
          </a:p>
          <a:p>
            <a:r>
              <a:rPr lang="en-US" sz="2400" dirty="0">
                <a:latin typeface="Myriad Pro" charset="0"/>
                <a:ea typeface="Myriad Pro" charset="0"/>
                <a:cs typeface="Myriad Pro" charset="0"/>
              </a:rPr>
              <a:t>Tuy nhiên 561 chỉ số này chỉ mang ý nghĩa training tốt hơn, chứ không thể áp dụng trực tiếp tính toán liên tục ở tần số 50Hz.</a:t>
            </a:r>
          </a:p>
        </p:txBody>
      </p:sp>
      <p:sp>
        <p:nvSpPr>
          <p:cNvPr id="9" name="Slide Number Placeholder 8"/>
          <p:cNvSpPr>
            <a:spLocks noGrp="1"/>
          </p:cNvSpPr>
          <p:nvPr>
            <p:ph type="sldNum" sz="quarter" idx="12"/>
          </p:nvPr>
        </p:nvSpPr>
        <p:spPr>
          <a:xfrm>
            <a:off x="0" y="6442904"/>
            <a:ext cx="818634" cy="365125"/>
          </a:xfrm>
        </p:spPr>
        <p:txBody>
          <a:bodyPr/>
          <a:lstStyle/>
          <a:p>
            <a:r>
              <a:rPr lang="en-US" b="1" smtClean="0">
                <a:solidFill>
                  <a:schemeClr val="bg1"/>
                </a:solidFill>
              </a:rPr>
              <a:t>Trang </a:t>
            </a:r>
            <a:fld id="{32786644-5D9B-104D-8011-05FE7EC010BE}" type="slidenum">
              <a:rPr lang="en-US" b="1" smtClean="0">
                <a:solidFill>
                  <a:schemeClr val="bg1"/>
                </a:solidFill>
              </a:rPr>
              <a:t>9</a:t>
            </a:fld>
            <a:endParaRPr lang="en-US" b="1">
              <a:solidFill>
                <a:schemeClr val="bg1"/>
              </a:solidFill>
            </a:endParaRPr>
          </a:p>
        </p:txBody>
      </p:sp>
      <p:sp>
        <p:nvSpPr>
          <p:cNvPr id="14" name="Rectangle 8"/>
          <p:cNvSpPr>
            <a:spLocks noChangeArrowheads="1"/>
          </p:cNvSpPr>
          <p:nvPr/>
        </p:nvSpPr>
        <p:spPr bwMode="auto">
          <a:xfrm>
            <a:off x="0" y="0"/>
            <a:ext cx="3017838" cy="793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00006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TotalTime>
  <Words>2164</Words>
  <Application>Microsoft Macintosh PowerPoint</Application>
  <PresentationFormat>On-screen Show (4:3)</PresentationFormat>
  <Paragraphs>254</Paragraphs>
  <Slides>41</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Cambria Math</vt:lpstr>
      <vt:lpstr>Mangal</vt:lpstr>
      <vt:lpstr>Myriad Pro</vt:lpstr>
      <vt:lpstr>Wingdings</vt:lpstr>
      <vt:lpstr>Office Theme</vt:lpstr>
      <vt:lpstr>PowerPoint Presentation</vt:lpstr>
      <vt:lpstr>Bảo vệ khóa luận tốt nghiệp</vt:lpstr>
      <vt:lpstr>Nhập đề</vt:lpstr>
      <vt:lpstr>Nhập đề</vt:lpstr>
      <vt:lpstr>Mục tiêu</vt:lpstr>
      <vt:lpstr>Quy trình xử lý</vt:lpstr>
      <vt:lpstr>Giới thiệu mẫu</vt:lpstr>
      <vt:lpstr>Giới thiệu dataset</vt:lpstr>
      <vt:lpstr>Giới thiệu dataset</vt:lpstr>
      <vt:lpstr>Median filter</vt:lpstr>
      <vt:lpstr>Median filter</vt:lpstr>
      <vt:lpstr>Median filter</vt:lpstr>
      <vt:lpstr>3rd –order Low-pass Butterworth</vt:lpstr>
      <vt:lpstr>3rd –order Low-pass Butterworth</vt:lpstr>
      <vt:lpstr>3rd –order Low-pass Butterworth</vt:lpstr>
      <vt:lpstr>Xác định bài toán</vt:lpstr>
      <vt:lpstr>Hướng tiếp cận</vt:lpstr>
      <vt:lpstr>Hướng tiếp cận từ dataset đã xử lý</vt:lpstr>
      <vt:lpstr>Hướng tiếp cận từ dataset đã xử lý</vt:lpstr>
      <vt:lpstr>Hướng tiếp cận từ dataset đã xử lý</vt:lpstr>
      <vt:lpstr>Hướng tiếp cận từ dataset đã xử lý</vt:lpstr>
      <vt:lpstr>Hướng tiếp cận từ dataset đã xử lý</vt:lpstr>
      <vt:lpstr>Hướng tiếp cận từ dataset đã xử lý</vt:lpstr>
      <vt:lpstr>Hướng tiếp cận từ dataset đã xử lý</vt:lpstr>
      <vt:lpstr>Hướng tiếp cận từ dataset gốc</vt:lpstr>
      <vt:lpstr>Hướng tiếp cận từ dataset gốc</vt:lpstr>
      <vt:lpstr>Hướng tiếp cận từ dataset gốc</vt:lpstr>
      <vt:lpstr>Hướng tiếp cận từ dataset gốc</vt:lpstr>
      <vt:lpstr>Hướng tiếp cận từ dataset gốc</vt:lpstr>
      <vt:lpstr>Hướng tiếp cận từ dataset gốc</vt:lpstr>
      <vt:lpstr>Android</vt:lpstr>
      <vt:lpstr>Android</vt:lpstr>
      <vt:lpstr>Ứng dụng sức khỏe</vt:lpstr>
      <vt:lpstr>Ứng dụng sức khỏe</vt:lpstr>
      <vt:lpstr>Ứng dụng sức khỏe</vt:lpstr>
      <vt:lpstr>Ứng dụng sức khỏe</vt:lpstr>
      <vt:lpstr>Phần Demo</vt:lpstr>
      <vt:lpstr>Hướng phát triển trong tương lai</vt:lpstr>
      <vt:lpstr>Tài liệu tham khảo</vt:lpstr>
      <vt:lpstr>Tài liệu tham khảo</vt:lpstr>
      <vt:lpstr>Cảm ơn thầy cô đã chú ý lắng nghe</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Nguyen Luu</cp:lastModifiedBy>
  <cp:revision>70</cp:revision>
  <dcterms:created xsi:type="dcterms:W3CDTF">2017-02-21T08:16:09Z</dcterms:created>
  <dcterms:modified xsi:type="dcterms:W3CDTF">2018-11-05T20:32:31Z</dcterms:modified>
</cp:coreProperties>
</file>